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5" r:id="rId2"/>
  </p:sldMasterIdLst>
  <p:notesMasterIdLst>
    <p:notesMasterId r:id="rId29"/>
  </p:notesMasterIdLst>
  <p:handoutMasterIdLst>
    <p:handoutMasterId r:id="rId30"/>
  </p:handoutMasterIdLst>
  <p:sldIdLst>
    <p:sldId id="272" r:id="rId3"/>
    <p:sldId id="417" r:id="rId4"/>
    <p:sldId id="320" r:id="rId5"/>
    <p:sldId id="269" r:id="rId6"/>
    <p:sldId id="323" r:id="rId7"/>
    <p:sldId id="313" r:id="rId8"/>
    <p:sldId id="324" r:id="rId9"/>
    <p:sldId id="369" r:id="rId10"/>
    <p:sldId id="474" r:id="rId11"/>
    <p:sldId id="475" r:id="rId12"/>
    <p:sldId id="476" r:id="rId13"/>
    <p:sldId id="477" r:id="rId14"/>
    <p:sldId id="478" r:id="rId15"/>
    <p:sldId id="479" r:id="rId16"/>
    <p:sldId id="480" r:id="rId17"/>
    <p:sldId id="370" r:id="rId18"/>
    <p:sldId id="371" r:id="rId19"/>
    <p:sldId id="372" r:id="rId20"/>
    <p:sldId id="373" r:id="rId21"/>
    <p:sldId id="374" r:id="rId22"/>
    <p:sldId id="473" r:id="rId23"/>
    <p:sldId id="325" r:id="rId24"/>
    <p:sldId id="335" r:id="rId25"/>
    <p:sldId id="418" r:id="rId26"/>
    <p:sldId id="281" r:id="rId27"/>
    <p:sldId id="278" r:id="rId28"/>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17CD0"/>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35" autoAdjust="0"/>
    <p:restoredTop sz="93198" autoAdjust="0"/>
  </p:normalViewPr>
  <p:slideViewPr>
    <p:cSldViewPr snapToGrid="0">
      <p:cViewPr varScale="1">
        <p:scale>
          <a:sx n="71" d="100"/>
          <a:sy n="71" d="100"/>
        </p:scale>
        <p:origin x="58" y="31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2020/8/21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2020/8/21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p:cNvGrpSpPr/>
          <p:nvPr userDrawn="1"/>
        </p:nvGrpSpPr>
        <p:grpSpPr>
          <a:xfrm>
            <a:off x="660400" y="478901"/>
            <a:ext cx="2073175" cy="454750"/>
            <a:chOff x="660400" y="478901"/>
            <a:chExt cx="2073175" cy="454750"/>
          </a:xfrm>
        </p:grpSpPr>
        <p:grpSp>
          <p:nvGrpSpPr>
            <p:cNvPr id="18" name="组合 17"/>
            <p:cNvGrpSpPr/>
            <p:nvPr/>
          </p:nvGrpSpPr>
          <p:grpSpPr>
            <a:xfrm>
              <a:off x="1398488" y="519026"/>
              <a:ext cx="1335087" cy="374499"/>
              <a:chOff x="10078451" y="394099"/>
              <a:chExt cx="1440449" cy="387474"/>
            </a:xfrm>
            <a:solidFill>
              <a:srgbClr val="E60012"/>
            </a:solidFill>
          </p:grpSpPr>
          <p:sp>
            <p:nvSpPr>
              <p:cNvPr id="83" name="ïṡľïďè"/>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p:cNvGrpSpPr/>
            <p:nvPr/>
          </p:nvGrpSpPr>
          <p:grpSpPr>
            <a:xfrm>
              <a:off x="660400" y="478901"/>
              <a:ext cx="601275" cy="454750"/>
              <a:chOff x="2201863" y="2538413"/>
              <a:chExt cx="1776413" cy="1781175"/>
            </a:xfrm>
            <a:solidFill>
              <a:schemeClr val="accent1"/>
            </a:solidFill>
          </p:grpSpPr>
          <p:sp>
            <p:nvSpPr>
              <p:cNvPr id="20" name="íṣḷîďé"/>
              <p:cNvSpPr/>
              <p:nvPr/>
            </p:nvSpPr>
            <p:spPr bwMode="auto">
              <a:xfrm>
                <a:off x="2201863" y="2538413"/>
                <a:ext cx="1776413" cy="1781175"/>
              </a:xfrm>
              <a:prstGeom prst="ellipse">
                <a:avLst/>
              </a:prstGeom>
              <a:noFill/>
              <a:ln w="19050" cap="flat">
                <a:solidFill>
                  <a:schemeClr val="accent1"/>
                </a:solidFill>
                <a:prstDash val="solid"/>
                <a:round/>
              </a:ln>
            </p:spPr>
            <p:txBody>
              <a:bodyPr anchor="ctr"/>
              <a:lstStyle/>
              <a:p>
                <a:pPr algn="ctr"/>
                <a:endParaRPr/>
              </a:p>
            </p:txBody>
          </p:sp>
          <p:sp>
            <p:nvSpPr>
              <p:cNvPr id="21" name="îSlïdê"/>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p:cNvSpPr/>
              <p:nvPr/>
            </p:nvSpPr>
            <p:spPr bwMode="auto">
              <a:xfrm>
                <a:off x="2565401" y="2881313"/>
                <a:ext cx="1050925" cy="1093788"/>
              </a:xfrm>
              <a:prstGeom prst="ellipse">
                <a:avLst/>
              </a:prstGeom>
              <a:noFill/>
              <a:ln w="14288" cap="flat">
                <a:solidFill>
                  <a:schemeClr val="accent1"/>
                </a:solidFill>
                <a:prstDash val="solid"/>
                <a:round/>
              </a:ln>
            </p:spPr>
            <p:txBody>
              <a:bodyPr anchor="ctr"/>
              <a:lstStyle/>
              <a:p>
                <a:pPr algn="ctr"/>
                <a:endParaRPr/>
              </a:p>
            </p:txBody>
          </p:sp>
          <p:sp>
            <p:nvSpPr>
              <p:cNvPr id="80" name="ïṡliḓe"/>
              <p:cNvSpPr/>
              <p:nvPr/>
            </p:nvSpPr>
            <p:spPr bwMode="auto">
              <a:xfrm>
                <a:off x="2451101" y="2881313"/>
                <a:ext cx="1277938" cy="1093788"/>
              </a:xfrm>
              <a:prstGeom prst="ellipse">
                <a:avLst/>
              </a:prstGeom>
              <a:noFill/>
              <a:ln w="15875" cap="flat">
                <a:solidFill>
                  <a:schemeClr val="accent1"/>
                </a:solidFill>
                <a:prstDash val="solid"/>
                <a:round/>
              </a:ln>
            </p:spPr>
            <p:txBody>
              <a:bodyPr anchor="ctr"/>
              <a:lstStyle/>
              <a:p>
                <a:pPr algn="ctr"/>
                <a:endParaRPr/>
              </a:p>
            </p:txBody>
          </p:sp>
          <p:sp>
            <p:nvSpPr>
              <p:cNvPr id="81" name="íšḻíḋé"/>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
        <p:nvSpPr>
          <p:cNvPr id="128" name="矩形: 圆角 127">
            <a:extLst>
              <a:ext uri="{FF2B5EF4-FFF2-40B4-BE49-F238E27FC236}">
                <a16:creationId xmlns:a16="http://schemas.microsoft.com/office/drawing/2014/main" id="{3F31FEBE-DFCD-4D2E-AD85-0ED7A529AC06}"/>
              </a:ext>
            </a:extLst>
          </p:cNvPr>
          <p:cNvSpPr/>
          <p:nvPr userDrawn="1"/>
        </p:nvSpPr>
        <p:spPr>
          <a:xfrm>
            <a:off x="660399" y="530448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队员</a:t>
            </a:r>
          </a:p>
        </p:txBody>
      </p:sp>
      <p:sp>
        <p:nvSpPr>
          <p:cNvPr id="129" name="文本占位符 6">
            <a:extLst>
              <a:ext uri="{FF2B5EF4-FFF2-40B4-BE49-F238E27FC236}">
                <a16:creationId xmlns:a16="http://schemas.microsoft.com/office/drawing/2014/main" id="{FBE550CC-44E2-4330-8DB6-6B460B2F7DF0}"/>
              </a:ext>
            </a:extLst>
          </p:cNvPr>
          <p:cNvSpPr>
            <a:spLocks noGrp="1"/>
          </p:cNvSpPr>
          <p:nvPr>
            <p:ph type="body" sz="quarter" idx="15" hasCustomPrompt="1"/>
          </p:nvPr>
        </p:nvSpPr>
        <p:spPr>
          <a:xfrm>
            <a:off x="1976054" y="5357180"/>
            <a:ext cx="3757772" cy="360468"/>
          </a:xfrm>
          <a:prstGeom prst="rect">
            <a:avLst/>
          </a:prstGeom>
        </p:spPr>
        <p:txBody>
          <a:bodyPr/>
          <a:lstStyle>
            <a:lvl1pPr marL="0" indent="0">
              <a:buNone/>
              <a:defRPr sz="1800"/>
            </a:lvl1pPr>
          </a:lstStyle>
          <a:p>
            <a:pPr lvl="0"/>
            <a:r>
              <a:rPr lang="zh-CN" altLang="en-US" dirty="0"/>
              <a:t>陈俊  杨胜龙  帅逸轩  张从佳</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7" name="文本框 346"/>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p:cNvGrpSpPr/>
          <p:nvPr userDrawn="1"/>
        </p:nvGrpSpPr>
        <p:grpSpPr>
          <a:xfrm>
            <a:off x="10672870" y="250062"/>
            <a:ext cx="913766" cy="457978"/>
            <a:chOff x="1585727" y="453077"/>
            <a:chExt cx="374706" cy="187802"/>
          </a:xfrm>
          <a:solidFill>
            <a:schemeClr val="accent1"/>
          </a:solidFill>
        </p:grpSpPr>
        <p:sp>
          <p:nvSpPr>
            <p:cNvPr id="35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7" name="图片占位符 126"/>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p:cNvGrpSpPr/>
          <p:nvPr userDrawn="1"/>
        </p:nvGrpSpPr>
        <p:grpSpPr>
          <a:xfrm>
            <a:off x="10672870" y="250062"/>
            <a:ext cx="913766" cy="457978"/>
            <a:chOff x="1585727" y="453077"/>
            <a:chExt cx="374706" cy="187802"/>
          </a:xfrm>
          <a:solidFill>
            <a:schemeClr val="accent1"/>
          </a:solidFill>
        </p:grpSpPr>
        <p:sp>
          <p:nvSpPr>
            <p:cNvPr id="36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67" name="文本框 366"/>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p:cNvGrpSpPr/>
          <p:nvPr userDrawn="1"/>
        </p:nvGrpSpPr>
        <p:grpSpPr>
          <a:xfrm>
            <a:off x="10672870" y="250062"/>
            <a:ext cx="913766" cy="457978"/>
            <a:chOff x="1585727" y="453077"/>
            <a:chExt cx="374706" cy="187802"/>
          </a:xfrm>
          <a:solidFill>
            <a:schemeClr val="accent1"/>
          </a:solidFill>
        </p:grpSpPr>
        <p:sp>
          <p:nvSpPr>
            <p:cNvPr id="37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8" name="文本框 12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p:cNvGrpSpPr/>
          <p:nvPr userDrawn="1"/>
        </p:nvGrpSpPr>
        <p:grpSpPr>
          <a:xfrm>
            <a:off x="10672870" y="250062"/>
            <a:ext cx="913766" cy="457978"/>
            <a:chOff x="1585727" y="453077"/>
            <a:chExt cx="374706" cy="187802"/>
          </a:xfrm>
          <a:solidFill>
            <a:schemeClr val="accent1"/>
          </a:solidFill>
        </p:grpSpPr>
        <p:sp>
          <p:nvSpPr>
            <p:cNvPr id="1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8" name="文本框 12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p:cNvGrpSpPr/>
          <p:nvPr userDrawn="1"/>
        </p:nvGrpSpPr>
        <p:grpSpPr>
          <a:xfrm>
            <a:off x="10672870" y="250062"/>
            <a:ext cx="913766" cy="457978"/>
            <a:chOff x="1585727" y="453077"/>
            <a:chExt cx="374706" cy="187802"/>
          </a:xfrm>
          <a:solidFill>
            <a:schemeClr val="accent1"/>
          </a:solidFill>
        </p:grpSpPr>
        <p:sp>
          <p:nvSpPr>
            <p:cNvPr id="1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7" name="图片占位符 124"/>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p:cNvGrpSpPr/>
          <p:nvPr userDrawn="1"/>
        </p:nvGrpSpPr>
        <p:grpSpPr>
          <a:xfrm>
            <a:off x="10672870" y="250062"/>
            <a:ext cx="913766" cy="457978"/>
            <a:chOff x="1585727" y="453077"/>
            <a:chExt cx="374706" cy="187802"/>
          </a:xfrm>
          <a:solidFill>
            <a:schemeClr val="accent1"/>
          </a:solidFill>
        </p:grpSpPr>
        <p:sp>
          <p:nvSpPr>
            <p:cNvPr id="36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3" name="图片占位符 122"/>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p:cNvGrpSpPr/>
          <p:nvPr userDrawn="1"/>
        </p:nvGrpSpPr>
        <p:grpSpPr>
          <a:xfrm>
            <a:off x="10672870" y="250062"/>
            <a:ext cx="913766" cy="457978"/>
            <a:chOff x="1585727" y="453077"/>
            <a:chExt cx="374706" cy="187802"/>
          </a:xfrm>
          <a:solidFill>
            <a:schemeClr val="accent1"/>
          </a:solidFill>
        </p:grpSpPr>
        <p:sp>
          <p:nvSpPr>
            <p:cNvPr id="351"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62" name="文本框 361"/>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p:cNvGrpSpPr/>
          <p:nvPr userDrawn="1"/>
        </p:nvGrpSpPr>
        <p:grpSpPr>
          <a:xfrm>
            <a:off x="10672870" y="250062"/>
            <a:ext cx="913766" cy="457978"/>
            <a:chOff x="1585727" y="453077"/>
            <a:chExt cx="374706" cy="187802"/>
          </a:xfrm>
          <a:solidFill>
            <a:schemeClr val="accent1"/>
          </a:solidFill>
        </p:grpSpPr>
        <p:sp>
          <p:nvSpPr>
            <p:cNvPr id="36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8" name="文本框 34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p:cNvGrpSpPr/>
          <p:nvPr userDrawn="1"/>
        </p:nvGrpSpPr>
        <p:grpSpPr>
          <a:xfrm>
            <a:off x="10672870" y="250062"/>
            <a:ext cx="913766" cy="457978"/>
            <a:chOff x="1585727" y="453077"/>
            <a:chExt cx="374706" cy="187802"/>
          </a:xfrm>
          <a:solidFill>
            <a:schemeClr val="accent1"/>
          </a:solidFill>
        </p:grpSpPr>
        <p:sp>
          <p:nvSpPr>
            <p:cNvPr id="35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71" name="文本框 370"/>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p:cNvGrpSpPr/>
          <p:nvPr userDrawn="1"/>
        </p:nvGrpSpPr>
        <p:grpSpPr>
          <a:xfrm>
            <a:off x="10672870" y="250062"/>
            <a:ext cx="913766" cy="457978"/>
            <a:chOff x="1585727" y="453077"/>
            <a:chExt cx="374706" cy="187802"/>
          </a:xfrm>
          <a:solidFill>
            <a:schemeClr val="accent1"/>
          </a:solidFill>
        </p:grpSpPr>
        <p:sp>
          <p:nvSpPr>
            <p:cNvPr id="37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p:cNvGrpSpPr/>
          <p:nvPr userDrawn="1"/>
        </p:nvGrpSpPr>
        <p:grpSpPr>
          <a:xfrm>
            <a:off x="10672870" y="250062"/>
            <a:ext cx="913766" cy="457978"/>
            <a:chOff x="1585727" y="453077"/>
            <a:chExt cx="374706" cy="187802"/>
          </a:xfrm>
          <a:solidFill>
            <a:schemeClr val="accent1"/>
          </a:solidFill>
        </p:grpSpPr>
        <p:sp>
          <p:nvSpPr>
            <p:cNvPr id="37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p:cNvPicPr>
            <a:picLocks noChangeAspect="1"/>
          </p:cNvPicPr>
          <p:nvPr userDrawn="1"/>
        </p:nvPicPr>
        <p:blipFill rotWithShape="1">
          <a:blip r:embed="rId3"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grpSp>
        <p:nvGrpSpPr>
          <p:cNvPr id="4" name="组合 3"/>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p:cNvGrpSpPr/>
          <p:nvPr userDrawn="1"/>
        </p:nvGrpSpPr>
        <p:grpSpPr>
          <a:xfrm>
            <a:off x="10672870" y="250062"/>
            <a:ext cx="913766" cy="457978"/>
            <a:chOff x="1585727" y="453077"/>
            <a:chExt cx="374706" cy="187802"/>
          </a:xfrm>
          <a:solidFill>
            <a:schemeClr val="accent1"/>
          </a:solidFill>
        </p:grpSpPr>
        <p:sp>
          <p:nvSpPr>
            <p:cNvPr id="3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341" name="文本框 340"/>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p:cNvGrpSpPr/>
          <p:nvPr userDrawn="1"/>
        </p:nvGrpSpPr>
        <p:grpSpPr>
          <a:xfrm>
            <a:off x="10672870" y="250062"/>
            <a:ext cx="913766" cy="457978"/>
            <a:chOff x="1585727" y="453077"/>
            <a:chExt cx="374706" cy="187802"/>
          </a:xfrm>
          <a:solidFill>
            <a:schemeClr val="accent1"/>
          </a:solidFill>
        </p:grpSpPr>
        <p:sp>
          <p:nvSpPr>
            <p:cNvPr id="347"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26" name="图片占位符 125"/>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p:cNvGrpSpPr/>
          <p:nvPr userDrawn="1"/>
        </p:nvGrpSpPr>
        <p:grpSpPr>
          <a:xfrm>
            <a:off x="10672870" y="250062"/>
            <a:ext cx="913766" cy="457978"/>
            <a:chOff x="1585727" y="453077"/>
            <a:chExt cx="374706" cy="187802"/>
          </a:xfrm>
          <a:solidFill>
            <a:schemeClr val="accent1"/>
          </a:solidFill>
        </p:grpSpPr>
        <p:sp>
          <p:nvSpPr>
            <p:cNvPr id="346"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4" name="文本框 13"/>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p:cNvGrpSpPr/>
          <p:nvPr userDrawn="1"/>
        </p:nvGrpSpPr>
        <p:grpSpPr>
          <a:xfrm>
            <a:off x="10672870" y="250062"/>
            <a:ext cx="913766" cy="457978"/>
            <a:chOff x="1585727" y="453077"/>
            <a:chExt cx="374706" cy="187802"/>
          </a:xfrm>
          <a:solidFill>
            <a:schemeClr val="accent1"/>
          </a:solidFill>
        </p:grpSpPr>
        <p:sp>
          <p:nvSpPr>
            <p:cNvPr id="18"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p:cNvGrpSpPr/>
          <p:nvPr userDrawn="1"/>
        </p:nvGrpSpPr>
        <p:grpSpPr>
          <a:xfrm>
            <a:off x="1176251" y="1675235"/>
            <a:ext cx="2665723" cy="3507530"/>
            <a:chOff x="1176251" y="1675235"/>
            <a:chExt cx="2665723" cy="3507530"/>
          </a:xfrm>
        </p:grpSpPr>
        <p:sp>
          <p:nvSpPr>
            <p:cNvPr id="37" name="矩形 36"/>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p:cNvGrpSpPr/>
          <p:nvPr userDrawn="1"/>
        </p:nvGrpSpPr>
        <p:grpSpPr>
          <a:xfrm>
            <a:off x="4763139" y="1675235"/>
            <a:ext cx="2665723" cy="3507530"/>
            <a:chOff x="4763139" y="1675235"/>
            <a:chExt cx="2665723" cy="3507530"/>
          </a:xfrm>
        </p:grpSpPr>
        <p:sp>
          <p:nvSpPr>
            <p:cNvPr id="40" name="矩形 39"/>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p:cNvGrpSpPr/>
          <p:nvPr userDrawn="1"/>
        </p:nvGrpSpPr>
        <p:grpSpPr>
          <a:xfrm>
            <a:off x="8350027" y="1607089"/>
            <a:ext cx="2665723" cy="3575676"/>
            <a:chOff x="8350027" y="1607089"/>
            <a:chExt cx="2665723" cy="3575676"/>
          </a:xfrm>
        </p:grpSpPr>
        <p:sp>
          <p:nvSpPr>
            <p:cNvPr id="43" name="矩形 42"/>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a:solidFill>
            <a:schemeClr val="bg1">
              <a:lumMod val="95000"/>
            </a:schemeClr>
          </a:solidFill>
        </p:spPr>
      </p:pic>
      <p:sp>
        <p:nvSpPr>
          <p:cNvPr id="4" name="文本框 3"/>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p:cNvGrpSpPr/>
          <p:nvPr userDrawn="1"/>
        </p:nvGrpSpPr>
        <p:grpSpPr>
          <a:xfrm>
            <a:off x="10672870" y="250062"/>
            <a:ext cx="913766" cy="457978"/>
            <a:chOff x="1585727" y="453077"/>
            <a:chExt cx="374706" cy="187802"/>
          </a:xfrm>
          <a:solidFill>
            <a:schemeClr val="accent1"/>
          </a:solidFill>
        </p:grpSpPr>
        <p:sp>
          <p:nvSpPr>
            <p:cNvPr id="1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p:cNvPicPr>
            <a:picLocks noChangeAspect="1"/>
          </p:cNvPicPr>
          <p:nvPr userDrawn="1"/>
        </p:nvPicPr>
        <p:blipFill rotWithShape="1">
          <a:blip r:embed="rId3" cstate="print">
            <a:extLst>
              <a:ext uri="{28A0092B-C50C-407E-A947-70E740481C1C}">
                <a14:useLocalDpi xmlns:a14="http://schemas.microsoft.com/office/drawing/2010/main" val="0"/>
              </a:ext>
            </a:extLst>
          </a:blip>
          <a:srcRect l="46260"/>
          <a:stretch>
            <a:fillRect/>
          </a:stretch>
        </p:blipFill>
        <p:spPr>
          <a:xfrm>
            <a:off x="1138462" y="958941"/>
            <a:ext cx="3019881" cy="5158438"/>
          </a:xfrm>
          <a:prstGeom prst="rect">
            <a:avLst/>
          </a:prstGeom>
        </p:spPr>
      </p:pic>
      <p:sp>
        <p:nvSpPr>
          <p:cNvPr id="20" name="图片占位符 2"/>
          <p:cNvSpPr>
            <a:spLocks noGrp="1"/>
          </p:cNvSpPr>
          <p:nvPr>
            <p:ph type="pic" sz="quarter" idx="13"/>
          </p:nvPr>
        </p:nvSpPr>
        <p:spPr>
          <a:xfrm>
            <a:off x="1574799" y="1498600"/>
            <a:ext cx="2098041" cy="3728720"/>
          </a:xfrm>
          <a:prstGeom prst="rect">
            <a:avLst/>
          </a:prstGeom>
        </p:spPr>
        <p:txBody>
          <a:bodyPr/>
          <a:lstStyle/>
          <a:p>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p>
        </p:txBody>
      </p:sp>
      <p:sp>
        <p:nvSpPr>
          <p:cNvPr id="56" name="文本占位符 48"/>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p>
        </p:txBody>
      </p:sp>
      <p:sp>
        <p:nvSpPr>
          <p:cNvPr id="61" name="文本占位符 48"/>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p>
        </p:txBody>
      </p:sp>
      <p:sp>
        <p:nvSpPr>
          <p:cNvPr id="63" name="文本占位符 48"/>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p>
        </p:txBody>
      </p:sp>
      <p:sp>
        <p:nvSpPr>
          <p:cNvPr id="65" name="文本占位符 48"/>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2800" dirty="0">
                <a:solidFill>
                  <a:schemeClr val="tx1">
                    <a:lumMod val="85000"/>
                    <a:lumOff val="15000"/>
                  </a:schemeClr>
                </a:solidFill>
              </a:rPr>
              <a:t>单击添加文本</a:t>
            </a:r>
          </a:p>
        </p:txBody>
      </p:sp>
      <p:grpSp>
        <p:nvGrpSpPr>
          <p:cNvPr id="39" name="组合 38"/>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660400"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10227936"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660400"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10" name="文本占位符 13"/>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userDrawn="1"/>
        </p:nvGrpSpPr>
        <p:grpSpPr>
          <a:xfrm>
            <a:off x="10227936" y="338593"/>
            <a:ext cx="1378010" cy="690656"/>
            <a:chOff x="1585727" y="453077"/>
            <a:chExt cx="374706" cy="187802"/>
          </a:xfrm>
          <a:solidFill>
            <a:schemeClr val="accent1"/>
          </a:solidFill>
        </p:grpSpPr>
        <p:sp>
          <p:nvSpPr>
            <p:cNvPr id="29"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p:cNvGrpSpPr/>
          <p:nvPr userDrawn="1"/>
        </p:nvGrpSpPr>
        <p:grpSpPr>
          <a:xfrm>
            <a:off x="660401" y="439644"/>
            <a:ext cx="966578" cy="484447"/>
            <a:chOff x="1585727" y="453077"/>
            <a:chExt cx="374706" cy="187802"/>
          </a:xfrm>
          <a:solidFill>
            <a:schemeClr val="accent1"/>
          </a:solidFill>
        </p:grpSpPr>
        <p:sp>
          <p:nvSpPr>
            <p:cNvPr id="120"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p:cNvPicPr>
            <a:picLocks noChangeAspect="1"/>
          </p:cNvPicPr>
          <p:nvPr userDrawn="1"/>
        </p:nvPicPr>
        <p:blipFill rotWithShape="1">
          <a:blip r:embed="rId2" cstate="print">
            <a:alphaModFix amt="6000"/>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a:noFill/>
        </p:spPr>
      </p:pic>
      <p:sp>
        <p:nvSpPr>
          <p:cNvPr id="119" name="文本框 118"/>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p:cNvGrpSpPr/>
          <p:nvPr userDrawn="1"/>
        </p:nvGrpSpPr>
        <p:grpSpPr>
          <a:xfrm>
            <a:off x="10672870" y="250062"/>
            <a:ext cx="913766" cy="457978"/>
            <a:chOff x="1585727" y="453077"/>
            <a:chExt cx="374706" cy="187802"/>
          </a:xfrm>
          <a:solidFill>
            <a:schemeClr val="accent1"/>
          </a:solidFill>
        </p:grpSpPr>
        <p:sp>
          <p:nvSpPr>
            <p:cNvPr id="276"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6" r:id="rId1"/>
    <p:sldLayoutId id="214748367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0.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占位符 17"/>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2632" b="2632"/>
          <a:stretch>
            <a:fillRect/>
          </a:stretch>
        </p:blipFill>
        <p:spPr/>
      </p:pic>
      <p:sp>
        <p:nvSpPr>
          <p:cNvPr id="5" name="文本占位符 4"/>
          <p:cNvSpPr>
            <a:spLocks noGrp="1"/>
          </p:cNvSpPr>
          <p:nvPr>
            <p:ph type="body" sz="quarter" idx="11"/>
          </p:nvPr>
        </p:nvSpPr>
        <p:spPr>
          <a:xfrm>
            <a:off x="566643" y="2042329"/>
            <a:ext cx="5951538" cy="1604645"/>
          </a:xfrm>
        </p:spPr>
        <p:txBody>
          <a:bodyPr/>
          <a:lstStyle/>
          <a:p>
            <a:r>
              <a:rPr lang="zh-CN" altLang="en-US" dirty="0"/>
              <a:t>答辩课题</a:t>
            </a:r>
            <a:endParaRPr lang="en-US" altLang="zh-CN" dirty="0"/>
          </a:p>
          <a:p>
            <a:r>
              <a:rPr lang="zh-CN" altLang="en-US" dirty="0">
                <a:solidFill>
                  <a:schemeClr val="accent1"/>
                </a:solidFill>
              </a:rPr>
              <a:t>股票数据量化交易</a:t>
            </a:r>
          </a:p>
        </p:txBody>
      </p:sp>
      <p:sp>
        <p:nvSpPr>
          <p:cNvPr id="6" name="文本占位符 5"/>
          <p:cNvSpPr>
            <a:spLocks noGrp="1"/>
          </p:cNvSpPr>
          <p:nvPr>
            <p:ph type="body" sz="quarter" idx="12"/>
          </p:nvPr>
        </p:nvSpPr>
        <p:spPr/>
        <p:txBody>
          <a:bodyPr/>
          <a:lstStyle/>
          <a:p>
            <a:pPr marL="0" indent="0">
              <a:buNone/>
            </a:pPr>
            <a:r>
              <a:rPr lang="zh-CN" altLang="en-US" dirty="0"/>
              <a:t>众米量化大数据软件营</a:t>
            </a:r>
          </a:p>
        </p:txBody>
      </p:sp>
      <p:sp>
        <p:nvSpPr>
          <p:cNvPr id="9" name="文本占位符 8"/>
          <p:cNvSpPr>
            <a:spLocks noGrp="1"/>
          </p:cNvSpPr>
          <p:nvPr>
            <p:ph type="body" sz="quarter" idx="13"/>
          </p:nvPr>
        </p:nvSpPr>
        <p:spPr>
          <a:xfrm>
            <a:off x="2017964" y="4302723"/>
            <a:ext cx="1132906" cy="307777"/>
          </a:xfrm>
        </p:spPr>
        <p:txBody>
          <a:bodyPr/>
          <a:lstStyle/>
          <a:p>
            <a:r>
              <a:rPr lang="zh-CN" altLang="en-US" dirty="0"/>
              <a:t>帅逸轩</a:t>
            </a:r>
          </a:p>
        </p:txBody>
      </p:sp>
      <p:sp>
        <p:nvSpPr>
          <p:cNvPr id="11" name="文本占位符 10"/>
          <p:cNvSpPr>
            <a:spLocks noGrp="1"/>
          </p:cNvSpPr>
          <p:nvPr>
            <p:ph type="body" sz="quarter" idx="14"/>
          </p:nvPr>
        </p:nvSpPr>
        <p:spPr/>
        <p:txBody>
          <a:bodyPr/>
          <a:lstStyle/>
          <a:p>
            <a:r>
              <a:rPr lang="zh-CN" altLang="en-US" dirty="0"/>
              <a:t>郑玮</a:t>
            </a:r>
          </a:p>
        </p:txBody>
      </p:sp>
      <p:sp>
        <p:nvSpPr>
          <p:cNvPr id="10" name="任意多边形: 形状 9"/>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018030" y="4782820"/>
            <a:ext cx="912495" cy="368300"/>
          </a:xfrm>
          <a:prstGeom prst="rect">
            <a:avLst/>
          </a:prstGeom>
          <a:noFill/>
        </p:spPr>
        <p:txBody>
          <a:bodyPr wrap="square" rtlCol="0">
            <a:spAutoFit/>
          </a:bodyPr>
          <a:lstStyle/>
          <a:p>
            <a:pPr algn="l"/>
            <a:r>
              <a:rPr lang="zh-CN" altLang="en-US" dirty="0">
                <a:latin typeface="+mn-ea"/>
              </a:rPr>
              <a:t>张从佳</a:t>
            </a:r>
          </a:p>
        </p:txBody>
      </p:sp>
      <p:sp>
        <p:nvSpPr>
          <p:cNvPr id="3" name="文本框 2">
            <a:extLst>
              <a:ext uri="{FF2B5EF4-FFF2-40B4-BE49-F238E27FC236}">
                <a16:creationId xmlns:a16="http://schemas.microsoft.com/office/drawing/2014/main" id="{800F95EB-D3CA-466D-9C04-372EEBC9708E}"/>
              </a:ext>
            </a:extLst>
          </p:cNvPr>
          <p:cNvSpPr txBox="1"/>
          <p:nvPr/>
        </p:nvSpPr>
        <p:spPr>
          <a:xfrm>
            <a:off x="2017964" y="5323440"/>
            <a:ext cx="3137397" cy="369332"/>
          </a:xfrm>
          <a:prstGeom prst="rect">
            <a:avLst/>
          </a:prstGeom>
          <a:noFill/>
        </p:spPr>
        <p:txBody>
          <a:bodyPr wrap="none" rtlCol="0">
            <a:spAutoFit/>
          </a:bodyPr>
          <a:lstStyle/>
          <a:p>
            <a:pPr algn="l"/>
            <a:r>
              <a:rPr lang="zh-CN" altLang="en-US" dirty="0">
                <a:latin typeface="+mn-ea"/>
              </a:rPr>
              <a:t>陈俊  杨胜龙  帅逸轩  张从佳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29163D-1705-450A-A392-0F26288E8F23}"/>
              </a:ext>
            </a:extLst>
          </p:cNvPr>
          <p:cNvSpPr>
            <a:spLocks noGrp="1"/>
          </p:cNvSpPr>
          <p:nvPr>
            <p:ph type="body" sz="quarter" idx="12"/>
          </p:nvPr>
        </p:nvSpPr>
        <p:spPr/>
        <p:txBody>
          <a:bodyPr/>
          <a:lstStyle/>
          <a:p>
            <a:r>
              <a:rPr lang="zh-CN" altLang="en-US" dirty="0"/>
              <a:t>策略一：</a:t>
            </a:r>
            <a:r>
              <a:rPr lang="en-US" altLang="zh-CN" dirty="0" err="1"/>
              <a:t>rsi</a:t>
            </a:r>
            <a:endParaRPr lang="zh-CN" altLang="en-US" dirty="0"/>
          </a:p>
        </p:txBody>
      </p:sp>
      <p:sp>
        <p:nvSpPr>
          <p:cNvPr id="3" name="矩形: 圆角 2">
            <a:extLst>
              <a:ext uri="{FF2B5EF4-FFF2-40B4-BE49-F238E27FC236}">
                <a16:creationId xmlns:a16="http://schemas.microsoft.com/office/drawing/2014/main" id="{A9705603-307E-40CA-A70E-34857210D86E}"/>
              </a:ext>
            </a:extLst>
          </p:cNvPr>
          <p:cNvSpPr/>
          <p:nvPr/>
        </p:nvSpPr>
        <p:spPr>
          <a:xfrm>
            <a:off x="710005" y="2918012"/>
            <a:ext cx="3238052" cy="1021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err="1">
                <a:latin typeface="+mn-ea"/>
              </a:rPr>
              <a:t>rsi</a:t>
            </a:r>
            <a:r>
              <a:rPr lang="en-US" altLang="zh-CN" b="1" dirty="0">
                <a:latin typeface="+mn-ea"/>
              </a:rPr>
              <a:t>&lt;30  </a:t>
            </a:r>
            <a:r>
              <a:rPr lang="zh-CN" altLang="en-US" b="1" dirty="0">
                <a:latin typeface="+mn-ea"/>
              </a:rPr>
              <a:t>适合买入</a:t>
            </a:r>
            <a:endParaRPr lang="en-US" altLang="zh-CN" b="1" dirty="0">
              <a:latin typeface="+mn-ea"/>
            </a:endParaRPr>
          </a:p>
          <a:p>
            <a:pPr algn="ctr">
              <a:lnSpc>
                <a:spcPct val="150000"/>
              </a:lnSpc>
            </a:pPr>
            <a:r>
              <a:rPr lang="en-US" altLang="zh-CN" b="1" dirty="0" err="1">
                <a:latin typeface="+mn-ea"/>
              </a:rPr>
              <a:t>rsi</a:t>
            </a:r>
            <a:r>
              <a:rPr lang="en-US" altLang="zh-CN" b="1" dirty="0">
                <a:latin typeface="+mn-ea"/>
              </a:rPr>
              <a:t>&gt;70  </a:t>
            </a:r>
            <a:r>
              <a:rPr lang="zh-CN" altLang="en-US" b="1" dirty="0">
                <a:latin typeface="+mn-ea"/>
              </a:rPr>
              <a:t>适合卖出</a:t>
            </a:r>
          </a:p>
        </p:txBody>
      </p:sp>
      <p:sp>
        <p:nvSpPr>
          <p:cNvPr id="6" name="矩形 5">
            <a:extLst>
              <a:ext uri="{FF2B5EF4-FFF2-40B4-BE49-F238E27FC236}">
                <a16:creationId xmlns:a16="http://schemas.microsoft.com/office/drawing/2014/main" id="{6B5CD52A-3D25-4A69-A354-BD07FC0BB6AA}"/>
              </a:ext>
            </a:extLst>
          </p:cNvPr>
          <p:cNvSpPr/>
          <p:nvPr/>
        </p:nvSpPr>
        <p:spPr>
          <a:xfrm>
            <a:off x="4109422" y="1310784"/>
            <a:ext cx="7817224" cy="3970318"/>
          </a:xfrm>
          <a:prstGeom prst="rect">
            <a:avLst/>
          </a:prstGeom>
        </p:spPr>
        <p:txBody>
          <a:bodyPr wrap="square">
            <a:spAutoFit/>
          </a:bodyPr>
          <a:lstStyle/>
          <a:p>
            <a:r>
              <a:rPr lang="en-US" altLang="zh-CN" dirty="0"/>
              <a:t>def </a:t>
            </a:r>
            <a:r>
              <a:rPr lang="en-US" altLang="zh-CN" dirty="0" err="1"/>
              <a:t>predict_action_rsi</a:t>
            </a:r>
            <a:r>
              <a:rPr lang="en-US" altLang="zh-CN" dirty="0"/>
              <a:t>(self, </a:t>
            </a:r>
            <a:r>
              <a:rPr lang="en-US" altLang="zh-CN" dirty="0" err="1"/>
              <a:t>kline</a:t>
            </a:r>
            <a:r>
              <a:rPr lang="en-US" altLang="zh-CN" dirty="0"/>
              <a:t>):</a:t>
            </a:r>
          </a:p>
          <a:p>
            <a:r>
              <a:rPr lang="en-US" altLang="zh-CN" dirty="0"/>
              <a:t>        </a:t>
            </a:r>
            <a:r>
              <a:rPr lang="en-US" altLang="zh-CN" dirty="0" err="1"/>
              <a:t>pred_y</a:t>
            </a:r>
            <a:r>
              <a:rPr lang="en-US" altLang="zh-CN" dirty="0"/>
              <a:t> = </a:t>
            </a:r>
            <a:r>
              <a:rPr lang="en-US" altLang="zh-CN" dirty="0" err="1"/>
              <a:t>kline.get</a:t>
            </a:r>
            <a:r>
              <a:rPr lang="en-US" altLang="zh-CN" dirty="0"/>
              <a:t>(</a:t>
            </a:r>
            <a:r>
              <a:rPr lang="en-US" altLang="zh-CN" dirty="0" err="1"/>
              <a:t>self.factor</a:t>
            </a:r>
            <a:r>
              <a:rPr lang="en-US" altLang="zh-CN" dirty="0"/>
              <a:t>)</a:t>
            </a:r>
          </a:p>
          <a:p>
            <a:r>
              <a:rPr lang="en-US" altLang="zh-CN" dirty="0"/>
              <a:t>        if </a:t>
            </a:r>
            <a:r>
              <a:rPr lang="en-US" altLang="zh-CN" dirty="0" err="1"/>
              <a:t>self.side</a:t>
            </a:r>
            <a:r>
              <a:rPr lang="en-US" altLang="zh-CN" dirty="0"/>
              <a:t> == 'long':</a:t>
            </a:r>
          </a:p>
          <a:p>
            <a:r>
              <a:rPr lang="en-US" altLang="zh-CN" dirty="0"/>
              <a:t>            if not </a:t>
            </a:r>
            <a:r>
              <a:rPr lang="en-US" altLang="zh-CN" dirty="0" err="1"/>
              <a:t>self.last_y</a:t>
            </a:r>
            <a:r>
              <a:rPr lang="en-US" altLang="zh-CN" dirty="0"/>
              <a:t>:</a:t>
            </a:r>
          </a:p>
          <a:p>
            <a:r>
              <a:rPr lang="en-US" altLang="zh-CN" dirty="0"/>
              <a:t>                </a:t>
            </a:r>
            <a:r>
              <a:rPr lang="en-US" altLang="zh-CN" dirty="0" err="1"/>
              <a:t>self.last_y</a:t>
            </a:r>
            <a:r>
              <a:rPr lang="en-US" altLang="zh-CN" dirty="0"/>
              <a:t> = </a:t>
            </a:r>
            <a:r>
              <a:rPr lang="en-US" altLang="zh-CN" dirty="0" err="1"/>
              <a:t>pred_y</a:t>
            </a:r>
            <a:endParaRPr lang="en-US" altLang="zh-CN" dirty="0"/>
          </a:p>
          <a:p>
            <a:r>
              <a:rPr lang="en-US" altLang="zh-CN" dirty="0"/>
              <a:t>                return</a:t>
            </a:r>
          </a:p>
          <a:p>
            <a:r>
              <a:rPr lang="en-US" altLang="zh-CN" dirty="0"/>
              <a:t>            if </a:t>
            </a:r>
            <a:r>
              <a:rPr lang="en-US" altLang="zh-CN" dirty="0" err="1"/>
              <a:t>self.last_y</a:t>
            </a:r>
            <a:r>
              <a:rPr lang="en-US" altLang="zh-CN" dirty="0"/>
              <a:t> &lt; 30 and </a:t>
            </a:r>
            <a:r>
              <a:rPr lang="en-US" altLang="zh-CN" dirty="0" err="1"/>
              <a:t>pred_y</a:t>
            </a:r>
            <a:r>
              <a:rPr lang="en-US" altLang="zh-CN" dirty="0"/>
              <a:t> &gt; 30 and </a:t>
            </a:r>
            <a:r>
              <a:rPr lang="en-US" altLang="zh-CN" dirty="0" err="1"/>
              <a:t>self.pos_record</a:t>
            </a:r>
            <a:r>
              <a:rPr lang="en-US" altLang="zh-CN" dirty="0"/>
              <a:t>['pos'] == 0:</a:t>
            </a:r>
          </a:p>
          <a:p>
            <a:r>
              <a:rPr lang="en-US" altLang="zh-CN" dirty="0"/>
              <a:t>                </a:t>
            </a:r>
            <a:r>
              <a:rPr lang="en-US" altLang="zh-CN" dirty="0" err="1"/>
              <a:t>self.last_y</a:t>
            </a:r>
            <a:r>
              <a:rPr lang="en-US" altLang="zh-CN" dirty="0"/>
              <a:t> = </a:t>
            </a:r>
            <a:r>
              <a:rPr lang="en-US" altLang="zh-CN" dirty="0" err="1"/>
              <a:t>pred_y</a:t>
            </a:r>
            <a:endParaRPr lang="en-US" altLang="zh-CN" dirty="0"/>
          </a:p>
          <a:p>
            <a:r>
              <a:rPr lang="en-US" altLang="zh-CN" dirty="0"/>
              <a:t>                return 'buy'</a:t>
            </a:r>
          </a:p>
          <a:p>
            <a:r>
              <a:rPr lang="en-US" altLang="zh-CN" dirty="0"/>
              <a:t>            </a:t>
            </a:r>
            <a:r>
              <a:rPr lang="en-US" altLang="zh-CN" dirty="0" err="1"/>
              <a:t>elif</a:t>
            </a:r>
            <a:r>
              <a:rPr lang="en-US" altLang="zh-CN" dirty="0"/>
              <a:t> </a:t>
            </a:r>
            <a:r>
              <a:rPr lang="en-US" altLang="zh-CN" dirty="0" err="1"/>
              <a:t>self.pos_record</a:t>
            </a:r>
            <a:r>
              <a:rPr lang="en-US" altLang="zh-CN" dirty="0"/>
              <a:t>['pos'] == 1 and </a:t>
            </a:r>
            <a:r>
              <a:rPr lang="en-US" altLang="zh-CN" dirty="0" err="1"/>
              <a:t>pred_y</a:t>
            </a:r>
            <a:r>
              <a:rPr lang="en-US" altLang="zh-CN" dirty="0"/>
              <a:t> &gt; 70:</a:t>
            </a:r>
          </a:p>
          <a:p>
            <a:r>
              <a:rPr lang="en-US" altLang="zh-CN" dirty="0"/>
              <a:t>                </a:t>
            </a:r>
            <a:r>
              <a:rPr lang="en-US" altLang="zh-CN" dirty="0" err="1"/>
              <a:t>self.last_y</a:t>
            </a:r>
            <a:r>
              <a:rPr lang="en-US" altLang="zh-CN" dirty="0"/>
              <a:t> = </a:t>
            </a:r>
            <a:r>
              <a:rPr lang="en-US" altLang="zh-CN" dirty="0" err="1"/>
              <a:t>pred_y</a:t>
            </a:r>
            <a:endParaRPr lang="en-US" altLang="zh-CN" dirty="0"/>
          </a:p>
          <a:p>
            <a:r>
              <a:rPr lang="en-US" altLang="zh-CN" dirty="0"/>
              <a:t>                return 'close'</a:t>
            </a:r>
          </a:p>
          <a:p>
            <a:r>
              <a:rPr lang="en-US" altLang="zh-CN" dirty="0"/>
              <a:t>            </a:t>
            </a:r>
            <a:r>
              <a:rPr lang="en-US" altLang="zh-CN" dirty="0" err="1"/>
              <a:t>self.last_y</a:t>
            </a:r>
            <a:r>
              <a:rPr lang="en-US" altLang="zh-CN" dirty="0"/>
              <a:t> = </a:t>
            </a:r>
            <a:r>
              <a:rPr lang="en-US" altLang="zh-CN" dirty="0" err="1"/>
              <a:t>pred_y</a:t>
            </a:r>
            <a:endParaRPr lang="en-US" altLang="zh-CN" dirty="0"/>
          </a:p>
          <a:p>
            <a:r>
              <a:rPr lang="en-US" altLang="zh-CN" dirty="0"/>
              <a:t>return None</a:t>
            </a:r>
            <a:endParaRPr lang="zh-CN" altLang="en-US" dirty="0"/>
          </a:p>
        </p:txBody>
      </p:sp>
    </p:spTree>
    <p:extLst>
      <p:ext uri="{BB962C8B-B14F-4D97-AF65-F5344CB8AC3E}">
        <p14:creationId xmlns:p14="http://schemas.microsoft.com/office/powerpoint/2010/main" val="347570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29163D-1705-450A-A392-0F26288E8F23}"/>
              </a:ext>
            </a:extLst>
          </p:cNvPr>
          <p:cNvSpPr>
            <a:spLocks noGrp="1"/>
          </p:cNvSpPr>
          <p:nvPr>
            <p:ph type="body" sz="quarter" idx="12"/>
          </p:nvPr>
        </p:nvSpPr>
        <p:spPr/>
        <p:txBody>
          <a:bodyPr/>
          <a:lstStyle/>
          <a:p>
            <a:r>
              <a:rPr lang="zh-CN" altLang="en-US" dirty="0"/>
              <a:t>策略二：</a:t>
            </a:r>
            <a:r>
              <a:rPr lang="en-US" altLang="zh-CN" dirty="0"/>
              <a:t>KD</a:t>
            </a:r>
            <a:endParaRPr lang="zh-CN" altLang="en-US" dirty="0"/>
          </a:p>
        </p:txBody>
      </p:sp>
      <p:sp>
        <p:nvSpPr>
          <p:cNvPr id="3" name="矩形: 圆角 2">
            <a:extLst>
              <a:ext uri="{FF2B5EF4-FFF2-40B4-BE49-F238E27FC236}">
                <a16:creationId xmlns:a16="http://schemas.microsoft.com/office/drawing/2014/main" id="{A9705603-307E-40CA-A70E-34857210D86E}"/>
              </a:ext>
            </a:extLst>
          </p:cNvPr>
          <p:cNvSpPr/>
          <p:nvPr/>
        </p:nvSpPr>
        <p:spPr>
          <a:xfrm>
            <a:off x="311972" y="2918012"/>
            <a:ext cx="3238052" cy="1021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mn-ea"/>
              </a:rPr>
              <a:t>K</a:t>
            </a:r>
            <a:r>
              <a:rPr lang="zh-CN" altLang="en-US" b="1" dirty="0">
                <a:latin typeface="+mn-ea"/>
              </a:rPr>
              <a:t>向上突破</a:t>
            </a:r>
            <a:r>
              <a:rPr lang="en-US" altLang="zh-CN" b="1" dirty="0">
                <a:latin typeface="+mn-ea"/>
              </a:rPr>
              <a:t>D</a:t>
            </a:r>
            <a:r>
              <a:rPr lang="zh-CN" altLang="en-US" b="1" dirty="0">
                <a:latin typeface="+mn-ea"/>
              </a:rPr>
              <a:t>线</a:t>
            </a:r>
            <a:r>
              <a:rPr lang="en-US" altLang="zh-CN" b="1" dirty="0">
                <a:latin typeface="+mn-ea"/>
              </a:rPr>
              <a:t>  </a:t>
            </a:r>
            <a:r>
              <a:rPr lang="zh-CN" altLang="en-US" b="1" dirty="0">
                <a:latin typeface="+mn-ea"/>
              </a:rPr>
              <a:t>适合买入</a:t>
            </a:r>
            <a:endParaRPr lang="en-US" altLang="zh-CN" b="1" dirty="0">
              <a:latin typeface="+mn-ea"/>
            </a:endParaRPr>
          </a:p>
          <a:p>
            <a:pPr algn="ctr">
              <a:lnSpc>
                <a:spcPct val="150000"/>
              </a:lnSpc>
            </a:pPr>
            <a:r>
              <a:rPr lang="en-US" altLang="zh-CN" b="1" dirty="0">
                <a:latin typeface="+mn-ea"/>
              </a:rPr>
              <a:t>K</a:t>
            </a:r>
            <a:r>
              <a:rPr lang="zh-CN" altLang="en-US" b="1" dirty="0">
                <a:latin typeface="+mn-ea"/>
              </a:rPr>
              <a:t>向下跌破</a:t>
            </a:r>
            <a:r>
              <a:rPr lang="en-US" altLang="zh-CN" b="1" dirty="0">
                <a:latin typeface="+mn-ea"/>
              </a:rPr>
              <a:t>D</a:t>
            </a:r>
            <a:r>
              <a:rPr lang="zh-CN" altLang="en-US" b="1" dirty="0">
                <a:latin typeface="+mn-ea"/>
              </a:rPr>
              <a:t>线</a:t>
            </a:r>
            <a:r>
              <a:rPr lang="en-US" altLang="zh-CN" b="1" dirty="0">
                <a:latin typeface="+mn-ea"/>
              </a:rPr>
              <a:t>  </a:t>
            </a:r>
            <a:r>
              <a:rPr lang="zh-CN" altLang="en-US" b="1" dirty="0">
                <a:latin typeface="+mn-ea"/>
              </a:rPr>
              <a:t>适合卖出</a:t>
            </a:r>
          </a:p>
        </p:txBody>
      </p:sp>
      <p:sp>
        <p:nvSpPr>
          <p:cNvPr id="6" name="矩形 5">
            <a:extLst>
              <a:ext uri="{FF2B5EF4-FFF2-40B4-BE49-F238E27FC236}">
                <a16:creationId xmlns:a16="http://schemas.microsoft.com/office/drawing/2014/main" id="{6B5CD52A-3D25-4A69-A354-BD07FC0BB6AA}"/>
              </a:ext>
            </a:extLst>
          </p:cNvPr>
          <p:cNvSpPr/>
          <p:nvPr/>
        </p:nvSpPr>
        <p:spPr>
          <a:xfrm>
            <a:off x="3124281" y="394692"/>
            <a:ext cx="8892011" cy="5909310"/>
          </a:xfrm>
          <a:prstGeom prst="rect">
            <a:avLst/>
          </a:prstGeom>
        </p:spPr>
        <p:txBody>
          <a:bodyPr wrap="square">
            <a:spAutoFit/>
          </a:bodyPr>
          <a:lstStyle/>
          <a:p>
            <a:r>
              <a:rPr lang="en-US" altLang="zh-CN" dirty="0"/>
              <a:t>def </a:t>
            </a:r>
            <a:r>
              <a:rPr lang="en-US" altLang="zh-CN" dirty="0" err="1"/>
              <a:t>predict_action_KD</a:t>
            </a:r>
            <a:r>
              <a:rPr lang="en-US" altLang="zh-CN" dirty="0"/>
              <a:t>(self, </a:t>
            </a:r>
            <a:r>
              <a:rPr lang="en-US" altLang="zh-CN" dirty="0" err="1"/>
              <a:t>kline</a:t>
            </a:r>
            <a:r>
              <a:rPr lang="en-US" altLang="zh-CN" dirty="0"/>
              <a:t>):</a:t>
            </a:r>
          </a:p>
          <a:p>
            <a:r>
              <a:rPr lang="en-US" altLang="zh-CN" dirty="0"/>
              <a:t>        </a:t>
            </a:r>
            <a:r>
              <a:rPr lang="en-US" altLang="zh-CN" dirty="0" err="1"/>
              <a:t>pred_k</a:t>
            </a:r>
            <a:r>
              <a:rPr lang="en-US" altLang="zh-CN" dirty="0"/>
              <a:t> = </a:t>
            </a:r>
            <a:r>
              <a:rPr lang="en-US" altLang="zh-CN" dirty="0" err="1"/>
              <a:t>kline.get</a:t>
            </a:r>
            <a:r>
              <a:rPr lang="en-US" altLang="zh-CN" dirty="0"/>
              <a:t>('K')</a:t>
            </a:r>
          </a:p>
          <a:p>
            <a:r>
              <a:rPr lang="en-US" altLang="zh-CN" dirty="0"/>
              <a:t>        </a:t>
            </a:r>
            <a:r>
              <a:rPr lang="en-US" altLang="zh-CN" dirty="0" err="1"/>
              <a:t>pred_d</a:t>
            </a:r>
            <a:r>
              <a:rPr lang="en-US" altLang="zh-CN" dirty="0"/>
              <a:t> = </a:t>
            </a:r>
            <a:r>
              <a:rPr lang="en-US" altLang="zh-CN" dirty="0" err="1"/>
              <a:t>kline.get</a:t>
            </a:r>
            <a:r>
              <a:rPr lang="en-US" altLang="zh-CN" dirty="0"/>
              <a:t>('D')</a:t>
            </a:r>
          </a:p>
          <a:p>
            <a:r>
              <a:rPr lang="en-US" altLang="zh-CN" dirty="0"/>
              <a:t>        if </a:t>
            </a:r>
            <a:r>
              <a:rPr lang="en-US" altLang="zh-CN" dirty="0" err="1"/>
              <a:t>self.side</a:t>
            </a:r>
            <a:r>
              <a:rPr lang="en-US" altLang="zh-CN" dirty="0"/>
              <a:t> == 'long':</a:t>
            </a:r>
          </a:p>
          <a:p>
            <a:r>
              <a:rPr lang="en-US" altLang="zh-CN" dirty="0"/>
              <a:t>            if not </a:t>
            </a:r>
            <a:r>
              <a:rPr lang="en-US" altLang="zh-CN" dirty="0" err="1"/>
              <a:t>self.last_k</a:t>
            </a:r>
            <a:r>
              <a:rPr lang="en-US" altLang="zh-CN" dirty="0"/>
              <a:t>:</a:t>
            </a:r>
          </a:p>
          <a:p>
            <a:r>
              <a:rPr lang="en-US" altLang="zh-CN" dirty="0"/>
              <a:t>                </a:t>
            </a:r>
            <a:r>
              <a:rPr lang="en-US" altLang="zh-CN" dirty="0" err="1"/>
              <a:t>self.last_k</a:t>
            </a:r>
            <a:r>
              <a:rPr lang="en-US" altLang="zh-CN" dirty="0"/>
              <a:t> = </a:t>
            </a:r>
            <a:r>
              <a:rPr lang="en-US" altLang="zh-CN" dirty="0" err="1"/>
              <a:t>pred_k</a:t>
            </a:r>
            <a:endParaRPr lang="en-US" altLang="zh-CN" dirty="0"/>
          </a:p>
          <a:p>
            <a:r>
              <a:rPr lang="en-US" altLang="zh-CN" dirty="0"/>
              <a:t>                return</a:t>
            </a:r>
          </a:p>
          <a:p>
            <a:r>
              <a:rPr lang="en-US" altLang="zh-CN" dirty="0"/>
              <a:t>            if not </a:t>
            </a:r>
            <a:r>
              <a:rPr lang="en-US" altLang="zh-CN" dirty="0" err="1"/>
              <a:t>self.last_d</a:t>
            </a:r>
            <a:r>
              <a:rPr lang="en-US" altLang="zh-CN" dirty="0"/>
              <a:t>:</a:t>
            </a:r>
          </a:p>
          <a:p>
            <a:r>
              <a:rPr lang="en-US" altLang="zh-CN" dirty="0"/>
              <a:t>                </a:t>
            </a:r>
            <a:r>
              <a:rPr lang="en-US" altLang="zh-CN" dirty="0" err="1"/>
              <a:t>self.last_d</a:t>
            </a:r>
            <a:r>
              <a:rPr lang="en-US" altLang="zh-CN" dirty="0"/>
              <a:t> = </a:t>
            </a:r>
            <a:r>
              <a:rPr lang="en-US" altLang="zh-CN" dirty="0" err="1"/>
              <a:t>pred_d</a:t>
            </a:r>
            <a:endParaRPr lang="en-US" altLang="zh-CN" dirty="0"/>
          </a:p>
          <a:p>
            <a:r>
              <a:rPr lang="en-US" altLang="zh-CN" dirty="0"/>
              <a:t>                return</a:t>
            </a:r>
          </a:p>
          <a:p>
            <a:r>
              <a:rPr lang="en-US" altLang="zh-CN" dirty="0"/>
              <a:t>            if </a:t>
            </a:r>
            <a:r>
              <a:rPr lang="en-US" altLang="zh-CN" dirty="0" err="1"/>
              <a:t>self.last_k</a:t>
            </a:r>
            <a:r>
              <a:rPr lang="en-US" altLang="zh-CN" dirty="0"/>
              <a:t> &lt; </a:t>
            </a:r>
            <a:r>
              <a:rPr lang="en-US" altLang="zh-CN" dirty="0" err="1"/>
              <a:t>self.last_d</a:t>
            </a:r>
            <a:r>
              <a:rPr lang="en-US" altLang="zh-CN" dirty="0"/>
              <a:t> and </a:t>
            </a:r>
            <a:r>
              <a:rPr lang="en-US" altLang="zh-CN" dirty="0" err="1"/>
              <a:t>pred_k</a:t>
            </a:r>
            <a:r>
              <a:rPr lang="en-US" altLang="zh-CN" dirty="0"/>
              <a:t> &gt; </a:t>
            </a:r>
            <a:r>
              <a:rPr lang="en-US" altLang="zh-CN" dirty="0" err="1"/>
              <a:t>pred_d</a:t>
            </a:r>
            <a:r>
              <a:rPr lang="en-US" altLang="zh-CN" dirty="0"/>
              <a:t> and </a:t>
            </a:r>
            <a:r>
              <a:rPr lang="en-US" altLang="zh-CN" dirty="0" err="1"/>
              <a:t>self.pos_record</a:t>
            </a:r>
            <a:r>
              <a:rPr lang="en-US" altLang="zh-CN" dirty="0"/>
              <a:t>['pos'] == 0:</a:t>
            </a:r>
          </a:p>
          <a:p>
            <a:r>
              <a:rPr lang="en-US" altLang="zh-CN" dirty="0"/>
              <a:t>                </a:t>
            </a:r>
            <a:r>
              <a:rPr lang="en-US" altLang="zh-CN" dirty="0" err="1"/>
              <a:t>self.last_k</a:t>
            </a:r>
            <a:r>
              <a:rPr lang="en-US" altLang="zh-CN" dirty="0"/>
              <a:t> = </a:t>
            </a:r>
            <a:r>
              <a:rPr lang="en-US" altLang="zh-CN" dirty="0" err="1"/>
              <a:t>pred_k</a:t>
            </a:r>
            <a:endParaRPr lang="en-US" altLang="zh-CN" dirty="0"/>
          </a:p>
          <a:p>
            <a:r>
              <a:rPr lang="en-US" altLang="zh-CN" dirty="0"/>
              <a:t>                </a:t>
            </a:r>
            <a:r>
              <a:rPr lang="en-US" altLang="zh-CN" dirty="0" err="1"/>
              <a:t>self.last_d</a:t>
            </a:r>
            <a:r>
              <a:rPr lang="en-US" altLang="zh-CN" dirty="0"/>
              <a:t> = </a:t>
            </a:r>
            <a:r>
              <a:rPr lang="en-US" altLang="zh-CN" dirty="0" err="1"/>
              <a:t>pred_d</a:t>
            </a:r>
            <a:endParaRPr lang="en-US" altLang="zh-CN" dirty="0"/>
          </a:p>
          <a:p>
            <a:r>
              <a:rPr lang="en-US" altLang="zh-CN" dirty="0"/>
              <a:t>                return 'buy'</a:t>
            </a:r>
          </a:p>
          <a:p>
            <a:r>
              <a:rPr lang="en-US" altLang="zh-CN" dirty="0"/>
              <a:t>            </a:t>
            </a:r>
            <a:r>
              <a:rPr lang="en-US" altLang="zh-CN" dirty="0" err="1"/>
              <a:t>elif</a:t>
            </a:r>
            <a:r>
              <a:rPr lang="en-US" altLang="zh-CN" dirty="0"/>
              <a:t> </a:t>
            </a:r>
            <a:r>
              <a:rPr lang="en-US" altLang="zh-CN" dirty="0" err="1"/>
              <a:t>self.pos_record</a:t>
            </a:r>
            <a:r>
              <a:rPr lang="en-US" altLang="zh-CN" dirty="0"/>
              <a:t>['pos'] == 1 and </a:t>
            </a:r>
            <a:r>
              <a:rPr lang="en-US" altLang="zh-CN" dirty="0" err="1"/>
              <a:t>self.last_k</a:t>
            </a:r>
            <a:r>
              <a:rPr lang="en-US" altLang="zh-CN" dirty="0"/>
              <a:t> &gt; </a:t>
            </a:r>
            <a:r>
              <a:rPr lang="en-US" altLang="zh-CN" dirty="0" err="1"/>
              <a:t>self.last_d</a:t>
            </a:r>
            <a:r>
              <a:rPr lang="en-US" altLang="zh-CN" dirty="0"/>
              <a:t> and </a:t>
            </a:r>
            <a:r>
              <a:rPr lang="en-US" altLang="zh-CN" dirty="0" err="1"/>
              <a:t>pred_k</a:t>
            </a:r>
            <a:r>
              <a:rPr lang="en-US" altLang="zh-CN" dirty="0"/>
              <a:t> &lt; </a:t>
            </a:r>
            <a:r>
              <a:rPr lang="en-US" altLang="zh-CN" dirty="0" err="1"/>
              <a:t>pred_d</a:t>
            </a:r>
            <a:r>
              <a:rPr lang="en-US" altLang="zh-CN" dirty="0"/>
              <a:t>:</a:t>
            </a:r>
          </a:p>
          <a:p>
            <a:r>
              <a:rPr lang="en-US" altLang="zh-CN" dirty="0"/>
              <a:t>                </a:t>
            </a:r>
            <a:r>
              <a:rPr lang="en-US" altLang="zh-CN" dirty="0" err="1"/>
              <a:t>self.last_k</a:t>
            </a:r>
            <a:r>
              <a:rPr lang="en-US" altLang="zh-CN" dirty="0"/>
              <a:t> = </a:t>
            </a:r>
            <a:r>
              <a:rPr lang="en-US" altLang="zh-CN" dirty="0" err="1"/>
              <a:t>pred_k</a:t>
            </a:r>
            <a:endParaRPr lang="en-US" altLang="zh-CN" dirty="0"/>
          </a:p>
          <a:p>
            <a:r>
              <a:rPr lang="en-US" altLang="zh-CN" dirty="0"/>
              <a:t>                </a:t>
            </a:r>
            <a:r>
              <a:rPr lang="en-US" altLang="zh-CN" dirty="0" err="1"/>
              <a:t>self.last_d</a:t>
            </a:r>
            <a:r>
              <a:rPr lang="en-US" altLang="zh-CN" dirty="0"/>
              <a:t> = </a:t>
            </a:r>
            <a:r>
              <a:rPr lang="en-US" altLang="zh-CN" dirty="0" err="1"/>
              <a:t>pred_d</a:t>
            </a:r>
            <a:endParaRPr lang="en-US" altLang="zh-CN" dirty="0"/>
          </a:p>
          <a:p>
            <a:r>
              <a:rPr lang="en-US" altLang="zh-CN" dirty="0"/>
              <a:t>                return 'close'</a:t>
            </a:r>
          </a:p>
          <a:p>
            <a:r>
              <a:rPr lang="en-US" altLang="zh-CN" dirty="0"/>
              <a:t>            </a:t>
            </a:r>
            <a:r>
              <a:rPr lang="en-US" altLang="zh-CN" dirty="0" err="1"/>
              <a:t>self.last_k</a:t>
            </a:r>
            <a:r>
              <a:rPr lang="en-US" altLang="zh-CN" dirty="0"/>
              <a:t> = </a:t>
            </a:r>
            <a:r>
              <a:rPr lang="en-US" altLang="zh-CN" dirty="0" err="1"/>
              <a:t>pred_k</a:t>
            </a:r>
            <a:endParaRPr lang="en-US" altLang="zh-CN" dirty="0"/>
          </a:p>
          <a:p>
            <a:r>
              <a:rPr lang="en-US" altLang="zh-CN" dirty="0"/>
              <a:t>            </a:t>
            </a:r>
            <a:r>
              <a:rPr lang="en-US" altLang="zh-CN" dirty="0" err="1"/>
              <a:t>self.last_d</a:t>
            </a:r>
            <a:r>
              <a:rPr lang="en-US" altLang="zh-CN" dirty="0"/>
              <a:t> = </a:t>
            </a:r>
            <a:r>
              <a:rPr lang="en-US" altLang="zh-CN" dirty="0" err="1"/>
              <a:t>pred_d</a:t>
            </a:r>
            <a:endParaRPr lang="en-US" altLang="zh-CN" dirty="0"/>
          </a:p>
          <a:p>
            <a:r>
              <a:rPr lang="en-US" altLang="zh-CN" dirty="0"/>
              <a:t>return None</a:t>
            </a:r>
            <a:endParaRPr lang="zh-CN" altLang="en-US" dirty="0"/>
          </a:p>
        </p:txBody>
      </p:sp>
    </p:spTree>
    <p:extLst>
      <p:ext uri="{BB962C8B-B14F-4D97-AF65-F5344CB8AC3E}">
        <p14:creationId xmlns:p14="http://schemas.microsoft.com/office/powerpoint/2010/main" val="240305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29163D-1705-450A-A392-0F26288E8F23}"/>
              </a:ext>
            </a:extLst>
          </p:cNvPr>
          <p:cNvSpPr>
            <a:spLocks noGrp="1"/>
          </p:cNvSpPr>
          <p:nvPr>
            <p:ph type="body" sz="quarter" idx="12"/>
          </p:nvPr>
        </p:nvSpPr>
        <p:spPr/>
        <p:txBody>
          <a:bodyPr/>
          <a:lstStyle/>
          <a:p>
            <a:r>
              <a:rPr lang="zh-CN" altLang="en-US" dirty="0"/>
              <a:t>策略三：</a:t>
            </a:r>
            <a:r>
              <a:rPr lang="en-US" altLang="zh-CN" dirty="0"/>
              <a:t>KDJ</a:t>
            </a:r>
            <a:endParaRPr lang="zh-CN" altLang="en-US" dirty="0"/>
          </a:p>
        </p:txBody>
      </p:sp>
      <p:sp>
        <p:nvSpPr>
          <p:cNvPr id="3" name="矩形: 圆角 2">
            <a:extLst>
              <a:ext uri="{FF2B5EF4-FFF2-40B4-BE49-F238E27FC236}">
                <a16:creationId xmlns:a16="http://schemas.microsoft.com/office/drawing/2014/main" id="{A9705603-307E-40CA-A70E-34857210D86E}"/>
              </a:ext>
            </a:extLst>
          </p:cNvPr>
          <p:cNvSpPr/>
          <p:nvPr/>
        </p:nvSpPr>
        <p:spPr>
          <a:xfrm>
            <a:off x="710005" y="2918012"/>
            <a:ext cx="3238052" cy="1021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b="1" dirty="0">
                <a:latin typeface="+mn-ea"/>
              </a:rPr>
              <a:t>KDJ</a:t>
            </a:r>
            <a:r>
              <a:rPr lang="zh-CN" altLang="en-US" b="1" dirty="0">
                <a:latin typeface="+mn-ea"/>
              </a:rPr>
              <a:t>均小于</a:t>
            </a:r>
            <a:r>
              <a:rPr lang="en-US" altLang="zh-CN" b="1" dirty="0">
                <a:latin typeface="+mn-ea"/>
              </a:rPr>
              <a:t>20  </a:t>
            </a:r>
            <a:r>
              <a:rPr lang="zh-CN" altLang="en-US" b="1" dirty="0">
                <a:latin typeface="+mn-ea"/>
              </a:rPr>
              <a:t>适合买入</a:t>
            </a:r>
            <a:endParaRPr lang="en-US" altLang="zh-CN" b="1" dirty="0">
              <a:latin typeface="+mn-ea"/>
            </a:endParaRPr>
          </a:p>
          <a:p>
            <a:pPr algn="ctr">
              <a:lnSpc>
                <a:spcPct val="150000"/>
              </a:lnSpc>
            </a:pPr>
            <a:r>
              <a:rPr lang="en-US" altLang="zh-CN" b="1" dirty="0">
                <a:latin typeface="+mn-ea"/>
              </a:rPr>
              <a:t>KDJ</a:t>
            </a:r>
            <a:r>
              <a:rPr lang="zh-CN" altLang="en-US" b="1" dirty="0">
                <a:latin typeface="+mn-ea"/>
              </a:rPr>
              <a:t>均大于</a:t>
            </a:r>
            <a:r>
              <a:rPr lang="en-US" altLang="zh-CN" b="1" dirty="0">
                <a:latin typeface="+mn-ea"/>
              </a:rPr>
              <a:t>80  </a:t>
            </a:r>
            <a:r>
              <a:rPr lang="zh-CN" altLang="en-US" b="1" dirty="0">
                <a:latin typeface="+mn-ea"/>
              </a:rPr>
              <a:t>适合卖出</a:t>
            </a:r>
          </a:p>
        </p:txBody>
      </p:sp>
      <p:sp>
        <p:nvSpPr>
          <p:cNvPr id="6" name="矩形 5">
            <a:extLst>
              <a:ext uri="{FF2B5EF4-FFF2-40B4-BE49-F238E27FC236}">
                <a16:creationId xmlns:a16="http://schemas.microsoft.com/office/drawing/2014/main" id="{6B5CD52A-3D25-4A69-A354-BD07FC0BB6AA}"/>
              </a:ext>
            </a:extLst>
          </p:cNvPr>
          <p:cNvSpPr/>
          <p:nvPr/>
        </p:nvSpPr>
        <p:spPr>
          <a:xfrm>
            <a:off x="4109422" y="1310784"/>
            <a:ext cx="7817224" cy="4247317"/>
          </a:xfrm>
          <a:prstGeom prst="rect">
            <a:avLst/>
          </a:prstGeom>
        </p:spPr>
        <p:txBody>
          <a:bodyPr wrap="square">
            <a:spAutoFit/>
          </a:bodyPr>
          <a:lstStyle/>
          <a:p>
            <a:r>
              <a:rPr lang="en-US" altLang="zh-CN" dirty="0"/>
              <a:t>def </a:t>
            </a:r>
            <a:r>
              <a:rPr lang="en-US" altLang="zh-CN" dirty="0" err="1"/>
              <a:t>predict_action_KDJ</a:t>
            </a:r>
            <a:r>
              <a:rPr lang="en-US" altLang="zh-CN" dirty="0"/>
              <a:t>(self, </a:t>
            </a:r>
            <a:r>
              <a:rPr lang="en-US" altLang="zh-CN" dirty="0" err="1"/>
              <a:t>kline</a:t>
            </a:r>
            <a:r>
              <a:rPr lang="en-US" altLang="zh-CN" dirty="0"/>
              <a:t>):</a:t>
            </a:r>
          </a:p>
          <a:p>
            <a:r>
              <a:rPr lang="en-US" altLang="zh-CN" dirty="0"/>
              <a:t>        k = </a:t>
            </a:r>
            <a:r>
              <a:rPr lang="en-US" altLang="zh-CN" dirty="0" err="1"/>
              <a:t>kline.get</a:t>
            </a:r>
            <a:r>
              <a:rPr lang="en-US" altLang="zh-CN" dirty="0"/>
              <a:t>('K')</a:t>
            </a:r>
          </a:p>
          <a:p>
            <a:r>
              <a:rPr lang="en-US" altLang="zh-CN" dirty="0"/>
              <a:t>        d = </a:t>
            </a:r>
            <a:r>
              <a:rPr lang="en-US" altLang="zh-CN" dirty="0" err="1"/>
              <a:t>kline.get</a:t>
            </a:r>
            <a:r>
              <a:rPr lang="en-US" altLang="zh-CN" dirty="0"/>
              <a:t>('D')</a:t>
            </a:r>
          </a:p>
          <a:p>
            <a:r>
              <a:rPr lang="en-US" altLang="zh-CN" dirty="0"/>
              <a:t>        j = </a:t>
            </a:r>
            <a:r>
              <a:rPr lang="en-US" altLang="zh-CN" dirty="0" err="1"/>
              <a:t>kline.get</a:t>
            </a:r>
            <a:r>
              <a:rPr lang="en-US" altLang="zh-CN" dirty="0"/>
              <a:t>('J')</a:t>
            </a:r>
          </a:p>
          <a:p>
            <a:r>
              <a:rPr lang="en-US" altLang="zh-CN" dirty="0"/>
              <a:t>        if </a:t>
            </a:r>
            <a:r>
              <a:rPr lang="en-US" altLang="zh-CN" dirty="0" err="1"/>
              <a:t>self.side</a:t>
            </a:r>
            <a:r>
              <a:rPr lang="en-US" altLang="zh-CN" dirty="0"/>
              <a:t> == 'long':</a:t>
            </a:r>
          </a:p>
          <a:p>
            <a:r>
              <a:rPr lang="en-US" altLang="zh-CN" dirty="0"/>
              <a:t>            if </a:t>
            </a:r>
            <a:r>
              <a:rPr lang="en-US" altLang="zh-CN" dirty="0" err="1"/>
              <a:t>self.pos_record</a:t>
            </a:r>
            <a:r>
              <a:rPr lang="en-US" altLang="zh-CN" dirty="0"/>
              <a:t>['pos'] == 0 and k &lt; 20 and d &lt; 20 and j &lt; 20:</a:t>
            </a:r>
          </a:p>
          <a:p>
            <a:r>
              <a:rPr lang="en-US" altLang="zh-CN" dirty="0"/>
              <a:t>                return 'buy'</a:t>
            </a:r>
          </a:p>
          <a:p>
            <a:r>
              <a:rPr lang="en-US" altLang="zh-CN" dirty="0"/>
              <a:t>            </a:t>
            </a:r>
            <a:r>
              <a:rPr lang="en-US" altLang="zh-CN" dirty="0" err="1"/>
              <a:t>elif</a:t>
            </a:r>
            <a:r>
              <a:rPr lang="en-US" altLang="zh-CN" dirty="0"/>
              <a:t> </a:t>
            </a:r>
            <a:r>
              <a:rPr lang="en-US" altLang="zh-CN" dirty="0" err="1"/>
              <a:t>self.pos_record</a:t>
            </a:r>
            <a:r>
              <a:rPr lang="en-US" altLang="zh-CN" dirty="0"/>
              <a:t>['pos'] == 1 and k &gt; 80 and d &gt; 80 and j &gt; 80:</a:t>
            </a:r>
          </a:p>
          <a:p>
            <a:r>
              <a:rPr lang="en-US" altLang="zh-CN" dirty="0"/>
              <a:t>                return 'close'</a:t>
            </a:r>
          </a:p>
          <a:p>
            <a:r>
              <a:rPr lang="en-US" altLang="zh-CN" dirty="0"/>
              <a:t>        </a:t>
            </a:r>
            <a:r>
              <a:rPr lang="en-US" altLang="zh-CN" dirty="0" err="1"/>
              <a:t>elif</a:t>
            </a:r>
            <a:r>
              <a:rPr lang="en-US" altLang="zh-CN" dirty="0"/>
              <a:t> </a:t>
            </a:r>
            <a:r>
              <a:rPr lang="en-US" altLang="zh-CN" dirty="0" err="1"/>
              <a:t>self.side</a:t>
            </a:r>
            <a:r>
              <a:rPr lang="en-US" altLang="zh-CN" dirty="0"/>
              <a:t> == 'short':</a:t>
            </a:r>
          </a:p>
          <a:p>
            <a:r>
              <a:rPr lang="en-US" altLang="zh-CN" dirty="0"/>
              <a:t>            if </a:t>
            </a:r>
            <a:r>
              <a:rPr lang="en-US" altLang="zh-CN" dirty="0" err="1"/>
              <a:t>self.pos_record</a:t>
            </a:r>
            <a:r>
              <a:rPr lang="en-US" altLang="zh-CN" dirty="0"/>
              <a:t>['pos'] == 0 and k &gt; 80 and d &gt; 80 and j &gt; 80:</a:t>
            </a:r>
          </a:p>
          <a:p>
            <a:r>
              <a:rPr lang="en-US" altLang="zh-CN" dirty="0"/>
              <a:t>                return 'sell'</a:t>
            </a:r>
          </a:p>
          <a:p>
            <a:r>
              <a:rPr lang="en-US" altLang="zh-CN" dirty="0"/>
              <a:t>            </a:t>
            </a:r>
            <a:r>
              <a:rPr lang="en-US" altLang="zh-CN" dirty="0" err="1"/>
              <a:t>elif</a:t>
            </a:r>
            <a:r>
              <a:rPr lang="en-US" altLang="zh-CN" dirty="0"/>
              <a:t> </a:t>
            </a:r>
            <a:r>
              <a:rPr lang="en-US" altLang="zh-CN" dirty="0" err="1"/>
              <a:t>self.pos_record</a:t>
            </a:r>
            <a:r>
              <a:rPr lang="en-US" altLang="zh-CN" dirty="0"/>
              <a:t>['pos'] == -1 and k &lt; 20 and d &lt; 20 and j &lt; 20:</a:t>
            </a:r>
          </a:p>
          <a:p>
            <a:r>
              <a:rPr lang="en-US" altLang="zh-CN" dirty="0"/>
              <a:t>                return 'close'</a:t>
            </a:r>
          </a:p>
          <a:p>
            <a:r>
              <a:rPr lang="en-US" altLang="zh-CN" dirty="0"/>
              <a:t>        return None</a:t>
            </a:r>
            <a:endParaRPr lang="zh-CN" altLang="en-US" dirty="0"/>
          </a:p>
        </p:txBody>
      </p:sp>
    </p:spTree>
    <p:extLst>
      <p:ext uri="{BB962C8B-B14F-4D97-AF65-F5344CB8AC3E}">
        <p14:creationId xmlns:p14="http://schemas.microsoft.com/office/powerpoint/2010/main" val="1410898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29163D-1705-450A-A392-0F26288E8F23}"/>
              </a:ext>
            </a:extLst>
          </p:cNvPr>
          <p:cNvSpPr>
            <a:spLocks noGrp="1"/>
          </p:cNvSpPr>
          <p:nvPr>
            <p:ph type="body" sz="quarter" idx="12"/>
          </p:nvPr>
        </p:nvSpPr>
        <p:spPr/>
        <p:txBody>
          <a:bodyPr/>
          <a:lstStyle/>
          <a:p>
            <a:r>
              <a:rPr lang="zh-CN" altLang="en-US" dirty="0"/>
              <a:t>策略四：神经网络预测</a:t>
            </a:r>
          </a:p>
        </p:txBody>
      </p:sp>
      <p:sp>
        <p:nvSpPr>
          <p:cNvPr id="3" name="矩形: 圆角 2">
            <a:extLst>
              <a:ext uri="{FF2B5EF4-FFF2-40B4-BE49-F238E27FC236}">
                <a16:creationId xmlns:a16="http://schemas.microsoft.com/office/drawing/2014/main" id="{A9705603-307E-40CA-A70E-34857210D86E}"/>
              </a:ext>
            </a:extLst>
          </p:cNvPr>
          <p:cNvSpPr/>
          <p:nvPr/>
        </p:nvSpPr>
        <p:spPr>
          <a:xfrm>
            <a:off x="710005" y="2918012"/>
            <a:ext cx="3238052" cy="1021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mn-ea"/>
              </a:rPr>
              <a:t>预测到股价上涨</a:t>
            </a:r>
            <a:r>
              <a:rPr lang="en-US" altLang="zh-CN" b="1" dirty="0">
                <a:latin typeface="+mn-ea"/>
              </a:rPr>
              <a:t>  </a:t>
            </a:r>
            <a:r>
              <a:rPr lang="zh-CN" altLang="en-US" b="1" dirty="0">
                <a:latin typeface="+mn-ea"/>
              </a:rPr>
              <a:t>适合买入</a:t>
            </a:r>
            <a:endParaRPr lang="en-US" altLang="zh-CN" b="1" dirty="0">
              <a:latin typeface="+mn-ea"/>
            </a:endParaRPr>
          </a:p>
          <a:p>
            <a:pPr algn="ctr">
              <a:lnSpc>
                <a:spcPct val="150000"/>
              </a:lnSpc>
            </a:pPr>
            <a:r>
              <a:rPr lang="zh-CN" altLang="en-US" b="1" dirty="0">
                <a:latin typeface="+mn-ea"/>
              </a:rPr>
              <a:t>预测到股价下跌</a:t>
            </a:r>
            <a:r>
              <a:rPr lang="en-US" altLang="zh-CN" b="1" dirty="0">
                <a:latin typeface="+mn-ea"/>
              </a:rPr>
              <a:t>  </a:t>
            </a:r>
            <a:r>
              <a:rPr lang="zh-CN" altLang="en-US" b="1" dirty="0">
                <a:latin typeface="+mn-ea"/>
              </a:rPr>
              <a:t>适合卖出</a:t>
            </a:r>
          </a:p>
        </p:txBody>
      </p:sp>
      <p:sp>
        <p:nvSpPr>
          <p:cNvPr id="6" name="矩形 5">
            <a:extLst>
              <a:ext uri="{FF2B5EF4-FFF2-40B4-BE49-F238E27FC236}">
                <a16:creationId xmlns:a16="http://schemas.microsoft.com/office/drawing/2014/main" id="{6B5CD52A-3D25-4A69-A354-BD07FC0BB6AA}"/>
              </a:ext>
            </a:extLst>
          </p:cNvPr>
          <p:cNvSpPr/>
          <p:nvPr/>
        </p:nvSpPr>
        <p:spPr>
          <a:xfrm>
            <a:off x="4109422" y="1310784"/>
            <a:ext cx="7817224" cy="3970318"/>
          </a:xfrm>
          <a:prstGeom prst="rect">
            <a:avLst/>
          </a:prstGeom>
        </p:spPr>
        <p:txBody>
          <a:bodyPr wrap="square">
            <a:spAutoFit/>
          </a:bodyPr>
          <a:lstStyle/>
          <a:p>
            <a:r>
              <a:rPr lang="en-US" altLang="zh-CN" dirty="0"/>
              <a:t>def </a:t>
            </a:r>
            <a:r>
              <a:rPr lang="en-US" altLang="zh-CN" dirty="0" err="1"/>
              <a:t>predict_action_pred</a:t>
            </a:r>
            <a:r>
              <a:rPr lang="en-US" altLang="zh-CN" dirty="0"/>
              <a:t>(self, </a:t>
            </a:r>
            <a:r>
              <a:rPr lang="en-US" altLang="zh-CN" dirty="0" err="1"/>
              <a:t>kline</a:t>
            </a:r>
            <a:r>
              <a:rPr lang="en-US" altLang="zh-CN" dirty="0"/>
              <a:t>):</a:t>
            </a:r>
          </a:p>
          <a:p>
            <a:r>
              <a:rPr lang="en-US" altLang="zh-CN" dirty="0"/>
              <a:t>        y = </a:t>
            </a:r>
            <a:r>
              <a:rPr lang="en-US" altLang="zh-CN" dirty="0" err="1"/>
              <a:t>kline.get</a:t>
            </a:r>
            <a:r>
              <a:rPr lang="en-US" altLang="zh-CN" dirty="0"/>
              <a:t>('C')</a:t>
            </a:r>
          </a:p>
          <a:p>
            <a:r>
              <a:rPr lang="en-US" altLang="zh-CN" dirty="0"/>
              <a:t>        </a:t>
            </a:r>
            <a:r>
              <a:rPr lang="en-US" altLang="zh-CN" dirty="0" err="1"/>
              <a:t>pred_y</a:t>
            </a:r>
            <a:r>
              <a:rPr lang="en-US" altLang="zh-CN" dirty="0"/>
              <a:t> = </a:t>
            </a:r>
            <a:r>
              <a:rPr lang="en-US" altLang="zh-CN" dirty="0" err="1"/>
              <a:t>kline.get</a:t>
            </a:r>
            <a:r>
              <a:rPr lang="en-US" altLang="zh-CN" dirty="0"/>
              <a:t>('predict')</a:t>
            </a:r>
          </a:p>
          <a:p>
            <a:r>
              <a:rPr lang="en-US" altLang="zh-CN" dirty="0"/>
              <a:t>        if </a:t>
            </a:r>
            <a:r>
              <a:rPr lang="en-US" altLang="zh-CN" dirty="0" err="1"/>
              <a:t>self.side</a:t>
            </a:r>
            <a:r>
              <a:rPr lang="en-US" altLang="zh-CN" dirty="0"/>
              <a:t> == 'long':</a:t>
            </a:r>
          </a:p>
          <a:p>
            <a:r>
              <a:rPr lang="en-US" altLang="zh-CN" dirty="0"/>
              <a:t>            if y &lt; </a:t>
            </a:r>
            <a:r>
              <a:rPr lang="en-US" altLang="zh-CN" dirty="0" err="1"/>
              <a:t>pred_y</a:t>
            </a:r>
            <a:r>
              <a:rPr lang="en-US" altLang="zh-CN" dirty="0"/>
              <a:t> and </a:t>
            </a:r>
            <a:r>
              <a:rPr lang="en-US" altLang="zh-CN" dirty="0" err="1"/>
              <a:t>self.pos_record</a:t>
            </a:r>
            <a:r>
              <a:rPr lang="en-US" altLang="zh-CN" dirty="0"/>
              <a:t>['pos'] == 0:</a:t>
            </a:r>
          </a:p>
          <a:p>
            <a:r>
              <a:rPr lang="en-US" altLang="zh-CN" dirty="0"/>
              <a:t>                return 'buy'</a:t>
            </a:r>
          </a:p>
          <a:p>
            <a:r>
              <a:rPr lang="en-US" altLang="zh-CN" dirty="0"/>
              <a:t>            </a:t>
            </a:r>
            <a:r>
              <a:rPr lang="en-US" altLang="zh-CN" dirty="0" err="1"/>
              <a:t>elif</a:t>
            </a:r>
            <a:r>
              <a:rPr lang="en-US" altLang="zh-CN" dirty="0"/>
              <a:t> </a:t>
            </a:r>
            <a:r>
              <a:rPr lang="en-US" altLang="zh-CN" dirty="0" err="1"/>
              <a:t>self.pos_record</a:t>
            </a:r>
            <a:r>
              <a:rPr lang="en-US" altLang="zh-CN" dirty="0"/>
              <a:t>['pos'] == 1 and y &gt; </a:t>
            </a:r>
            <a:r>
              <a:rPr lang="en-US" altLang="zh-CN" dirty="0" err="1"/>
              <a:t>pred_y</a:t>
            </a:r>
            <a:r>
              <a:rPr lang="en-US" altLang="zh-CN" dirty="0"/>
              <a:t>:</a:t>
            </a:r>
          </a:p>
          <a:p>
            <a:r>
              <a:rPr lang="en-US" altLang="zh-CN" dirty="0"/>
              <a:t>                return 'close'</a:t>
            </a:r>
          </a:p>
          <a:p>
            <a:r>
              <a:rPr lang="en-US" altLang="zh-CN" dirty="0"/>
              <a:t>        else:</a:t>
            </a:r>
          </a:p>
          <a:p>
            <a:r>
              <a:rPr lang="en-US" altLang="zh-CN" dirty="0"/>
              <a:t>            if y &gt; </a:t>
            </a:r>
            <a:r>
              <a:rPr lang="en-US" altLang="zh-CN" dirty="0" err="1"/>
              <a:t>pred_y</a:t>
            </a:r>
            <a:r>
              <a:rPr lang="en-US" altLang="zh-CN" dirty="0"/>
              <a:t> and </a:t>
            </a:r>
            <a:r>
              <a:rPr lang="en-US" altLang="zh-CN" dirty="0" err="1"/>
              <a:t>self.pos_record</a:t>
            </a:r>
            <a:r>
              <a:rPr lang="en-US" altLang="zh-CN" dirty="0"/>
              <a:t>['pos'] == 0:</a:t>
            </a:r>
          </a:p>
          <a:p>
            <a:r>
              <a:rPr lang="en-US" altLang="zh-CN" dirty="0"/>
              <a:t>                return 'sell'</a:t>
            </a:r>
          </a:p>
          <a:p>
            <a:r>
              <a:rPr lang="en-US" altLang="zh-CN" dirty="0"/>
              <a:t>            </a:t>
            </a:r>
            <a:r>
              <a:rPr lang="en-US" altLang="zh-CN" dirty="0" err="1"/>
              <a:t>elif</a:t>
            </a:r>
            <a:r>
              <a:rPr lang="en-US" altLang="zh-CN" dirty="0"/>
              <a:t> </a:t>
            </a:r>
            <a:r>
              <a:rPr lang="en-US" altLang="zh-CN" dirty="0" err="1"/>
              <a:t>self.pos_record</a:t>
            </a:r>
            <a:r>
              <a:rPr lang="en-US" altLang="zh-CN" dirty="0"/>
              <a:t>['pos'] == 0 and y &lt; </a:t>
            </a:r>
            <a:r>
              <a:rPr lang="en-US" altLang="zh-CN" dirty="0" err="1"/>
              <a:t>pred_y</a:t>
            </a:r>
            <a:r>
              <a:rPr lang="en-US" altLang="zh-CN" dirty="0"/>
              <a:t>:</a:t>
            </a:r>
          </a:p>
          <a:p>
            <a:r>
              <a:rPr lang="en-US" altLang="zh-CN" dirty="0"/>
              <a:t>                return 'close'</a:t>
            </a:r>
          </a:p>
          <a:p>
            <a:r>
              <a:rPr lang="en-US" altLang="zh-CN" dirty="0"/>
              <a:t>        return None</a:t>
            </a:r>
            <a:endParaRPr lang="zh-CN" altLang="en-US" dirty="0"/>
          </a:p>
        </p:txBody>
      </p:sp>
    </p:spTree>
    <p:extLst>
      <p:ext uri="{BB962C8B-B14F-4D97-AF65-F5344CB8AC3E}">
        <p14:creationId xmlns:p14="http://schemas.microsoft.com/office/powerpoint/2010/main" val="4123844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29163D-1705-450A-A392-0F26288E8F23}"/>
              </a:ext>
            </a:extLst>
          </p:cNvPr>
          <p:cNvSpPr>
            <a:spLocks noGrp="1"/>
          </p:cNvSpPr>
          <p:nvPr>
            <p:ph type="body" sz="quarter" idx="12"/>
          </p:nvPr>
        </p:nvSpPr>
        <p:spPr/>
        <p:txBody>
          <a:bodyPr/>
          <a:lstStyle/>
          <a:p>
            <a:r>
              <a:rPr lang="zh-CN" altLang="en-US" dirty="0"/>
              <a:t>策略五：</a:t>
            </a:r>
            <a:r>
              <a:rPr lang="en-US" altLang="zh-CN" dirty="0"/>
              <a:t>AVG</a:t>
            </a:r>
            <a:endParaRPr lang="zh-CN" altLang="en-US" dirty="0"/>
          </a:p>
        </p:txBody>
      </p:sp>
      <p:sp>
        <p:nvSpPr>
          <p:cNvPr id="3" name="矩形: 圆角 2">
            <a:extLst>
              <a:ext uri="{FF2B5EF4-FFF2-40B4-BE49-F238E27FC236}">
                <a16:creationId xmlns:a16="http://schemas.microsoft.com/office/drawing/2014/main" id="{A9705603-307E-40CA-A70E-34857210D86E}"/>
              </a:ext>
            </a:extLst>
          </p:cNvPr>
          <p:cNvSpPr/>
          <p:nvPr/>
        </p:nvSpPr>
        <p:spPr>
          <a:xfrm>
            <a:off x="451822" y="2918012"/>
            <a:ext cx="3657600" cy="10219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mn-ea"/>
              </a:rPr>
              <a:t>短期均线越过长期均线</a:t>
            </a:r>
            <a:r>
              <a:rPr lang="en-US" altLang="zh-CN" b="1" dirty="0">
                <a:latin typeface="+mn-ea"/>
              </a:rPr>
              <a:t>  </a:t>
            </a:r>
            <a:r>
              <a:rPr lang="zh-CN" altLang="en-US" b="1" dirty="0">
                <a:latin typeface="+mn-ea"/>
              </a:rPr>
              <a:t>适合买入</a:t>
            </a:r>
            <a:endParaRPr lang="en-US" altLang="zh-CN" b="1" dirty="0">
              <a:latin typeface="+mn-ea"/>
            </a:endParaRPr>
          </a:p>
          <a:p>
            <a:pPr algn="ctr">
              <a:lnSpc>
                <a:spcPct val="150000"/>
              </a:lnSpc>
            </a:pPr>
            <a:r>
              <a:rPr lang="zh-CN" altLang="en-US" b="1" dirty="0">
                <a:latin typeface="+mn-ea"/>
              </a:rPr>
              <a:t>短期均线跌破长期均线 适合卖出</a:t>
            </a:r>
          </a:p>
        </p:txBody>
      </p:sp>
      <p:sp>
        <p:nvSpPr>
          <p:cNvPr id="6" name="矩形 5">
            <a:extLst>
              <a:ext uri="{FF2B5EF4-FFF2-40B4-BE49-F238E27FC236}">
                <a16:creationId xmlns:a16="http://schemas.microsoft.com/office/drawing/2014/main" id="{6B5CD52A-3D25-4A69-A354-BD07FC0BB6AA}"/>
              </a:ext>
            </a:extLst>
          </p:cNvPr>
          <p:cNvSpPr/>
          <p:nvPr/>
        </p:nvSpPr>
        <p:spPr>
          <a:xfrm>
            <a:off x="4109422" y="1310784"/>
            <a:ext cx="7817224" cy="3970318"/>
          </a:xfrm>
          <a:prstGeom prst="rect">
            <a:avLst/>
          </a:prstGeom>
        </p:spPr>
        <p:txBody>
          <a:bodyPr wrap="square">
            <a:spAutoFit/>
          </a:bodyPr>
          <a:lstStyle/>
          <a:p>
            <a:r>
              <a:rPr lang="en-US" altLang="zh-CN" dirty="0"/>
              <a:t>def </a:t>
            </a:r>
            <a:r>
              <a:rPr lang="en-US" altLang="zh-CN" dirty="0" err="1"/>
              <a:t>predict_action_avg</a:t>
            </a:r>
            <a:r>
              <a:rPr lang="en-US" altLang="zh-CN" dirty="0"/>
              <a:t>(self, </a:t>
            </a:r>
            <a:r>
              <a:rPr lang="en-US" altLang="zh-CN" dirty="0" err="1"/>
              <a:t>kline</a:t>
            </a:r>
            <a:r>
              <a:rPr lang="en-US" altLang="zh-CN" dirty="0"/>
              <a:t>):</a:t>
            </a:r>
          </a:p>
          <a:p>
            <a:r>
              <a:rPr lang="en-US" altLang="zh-CN" dirty="0"/>
              <a:t>        </a:t>
            </a:r>
            <a:r>
              <a:rPr lang="en-US" altLang="zh-CN" dirty="0" err="1"/>
              <a:t>pred_s</a:t>
            </a:r>
            <a:r>
              <a:rPr lang="en-US" altLang="zh-CN" dirty="0"/>
              <a:t> = </a:t>
            </a:r>
            <a:r>
              <a:rPr lang="en-US" altLang="zh-CN" dirty="0" err="1"/>
              <a:t>kline.get</a:t>
            </a:r>
            <a:r>
              <a:rPr lang="en-US" altLang="zh-CN" dirty="0"/>
              <a:t>('signal')</a:t>
            </a:r>
          </a:p>
          <a:p>
            <a:r>
              <a:rPr lang="en-US" altLang="zh-CN" dirty="0"/>
              <a:t>        if </a:t>
            </a:r>
            <a:r>
              <a:rPr lang="en-US" altLang="zh-CN" dirty="0" err="1"/>
              <a:t>self.side</a:t>
            </a:r>
            <a:r>
              <a:rPr lang="en-US" altLang="zh-CN" dirty="0"/>
              <a:t> == 'long':</a:t>
            </a:r>
          </a:p>
          <a:p>
            <a:r>
              <a:rPr lang="en-US" altLang="zh-CN" dirty="0"/>
              <a:t>            if not </a:t>
            </a:r>
            <a:r>
              <a:rPr lang="en-US" altLang="zh-CN" dirty="0" err="1"/>
              <a:t>self.last_s</a:t>
            </a:r>
            <a:r>
              <a:rPr lang="en-US" altLang="zh-CN" dirty="0"/>
              <a:t>:</a:t>
            </a:r>
          </a:p>
          <a:p>
            <a:r>
              <a:rPr lang="en-US" altLang="zh-CN" dirty="0"/>
              <a:t>                </a:t>
            </a:r>
            <a:r>
              <a:rPr lang="en-US" altLang="zh-CN" dirty="0" err="1"/>
              <a:t>self.last_s</a:t>
            </a:r>
            <a:r>
              <a:rPr lang="en-US" altLang="zh-CN" dirty="0"/>
              <a:t> = </a:t>
            </a:r>
            <a:r>
              <a:rPr lang="en-US" altLang="zh-CN" dirty="0" err="1"/>
              <a:t>pred_s</a:t>
            </a:r>
            <a:endParaRPr lang="en-US" altLang="zh-CN" dirty="0"/>
          </a:p>
          <a:p>
            <a:r>
              <a:rPr lang="en-US" altLang="zh-CN" dirty="0"/>
              <a:t>                return</a:t>
            </a:r>
          </a:p>
          <a:p>
            <a:r>
              <a:rPr lang="en-US" altLang="zh-CN" dirty="0"/>
              <a:t>            if </a:t>
            </a:r>
            <a:r>
              <a:rPr lang="en-US" altLang="zh-CN" dirty="0" err="1"/>
              <a:t>self.pos_record</a:t>
            </a:r>
            <a:r>
              <a:rPr lang="en-US" altLang="zh-CN" dirty="0"/>
              <a:t>['pos'] == 0 and </a:t>
            </a:r>
            <a:r>
              <a:rPr lang="en-US" altLang="zh-CN" dirty="0" err="1"/>
              <a:t>self.last_s</a:t>
            </a:r>
            <a:r>
              <a:rPr lang="en-US" altLang="zh-CN" dirty="0"/>
              <a:t> != 1 and </a:t>
            </a:r>
            <a:r>
              <a:rPr lang="en-US" altLang="zh-CN" dirty="0" err="1"/>
              <a:t>pred_s</a:t>
            </a:r>
            <a:r>
              <a:rPr lang="en-US" altLang="zh-CN" dirty="0"/>
              <a:t> == 1:</a:t>
            </a:r>
          </a:p>
          <a:p>
            <a:r>
              <a:rPr lang="en-US" altLang="zh-CN" dirty="0"/>
              <a:t>                </a:t>
            </a:r>
            <a:r>
              <a:rPr lang="en-US" altLang="zh-CN" dirty="0" err="1"/>
              <a:t>self.last_s</a:t>
            </a:r>
            <a:r>
              <a:rPr lang="en-US" altLang="zh-CN" dirty="0"/>
              <a:t> = </a:t>
            </a:r>
            <a:r>
              <a:rPr lang="en-US" altLang="zh-CN" dirty="0" err="1"/>
              <a:t>pred_s</a:t>
            </a:r>
            <a:endParaRPr lang="en-US" altLang="zh-CN" dirty="0"/>
          </a:p>
          <a:p>
            <a:r>
              <a:rPr lang="en-US" altLang="zh-CN" dirty="0"/>
              <a:t>                return 'buy'</a:t>
            </a:r>
          </a:p>
          <a:p>
            <a:r>
              <a:rPr lang="en-US" altLang="zh-CN" dirty="0"/>
              <a:t>            </a:t>
            </a:r>
            <a:r>
              <a:rPr lang="en-US" altLang="zh-CN" dirty="0" err="1"/>
              <a:t>elif</a:t>
            </a:r>
            <a:r>
              <a:rPr lang="en-US" altLang="zh-CN" dirty="0"/>
              <a:t> </a:t>
            </a:r>
            <a:r>
              <a:rPr lang="en-US" altLang="zh-CN" dirty="0" err="1"/>
              <a:t>self.pos_record</a:t>
            </a:r>
            <a:r>
              <a:rPr lang="en-US" altLang="zh-CN" dirty="0"/>
              <a:t>['pos'] == 1 and </a:t>
            </a:r>
            <a:r>
              <a:rPr lang="en-US" altLang="zh-CN" dirty="0" err="1"/>
              <a:t>self.last_s</a:t>
            </a:r>
            <a:r>
              <a:rPr lang="en-US" altLang="zh-CN" dirty="0"/>
              <a:t> == 1 and </a:t>
            </a:r>
            <a:r>
              <a:rPr lang="en-US" altLang="zh-CN" dirty="0" err="1"/>
              <a:t>pred_s</a:t>
            </a:r>
            <a:r>
              <a:rPr lang="en-US" altLang="zh-CN" dirty="0"/>
              <a:t> != 1:</a:t>
            </a:r>
          </a:p>
          <a:p>
            <a:r>
              <a:rPr lang="en-US" altLang="zh-CN" dirty="0"/>
              <a:t>                </a:t>
            </a:r>
            <a:r>
              <a:rPr lang="en-US" altLang="zh-CN" dirty="0" err="1"/>
              <a:t>self.last_s</a:t>
            </a:r>
            <a:r>
              <a:rPr lang="en-US" altLang="zh-CN" dirty="0"/>
              <a:t> = </a:t>
            </a:r>
            <a:r>
              <a:rPr lang="en-US" altLang="zh-CN" dirty="0" err="1"/>
              <a:t>pred_s</a:t>
            </a:r>
            <a:endParaRPr lang="en-US" altLang="zh-CN" dirty="0"/>
          </a:p>
          <a:p>
            <a:r>
              <a:rPr lang="en-US" altLang="zh-CN" dirty="0"/>
              <a:t>                return 'close'</a:t>
            </a:r>
          </a:p>
          <a:p>
            <a:r>
              <a:rPr lang="en-US" altLang="zh-CN" dirty="0"/>
              <a:t>            </a:t>
            </a:r>
            <a:r>
              <a:rPr lang="en-US" altLang="zh-CN" dirty="0" err="1"/>
              <a:t>self.last_s</a:t>
            </a:r>
            <a:r>
              <a:rPr lang="en-US" altLang="zh-CN" dirty="0"/>
              <a:t> = </a:t>
            </a:r>
            <a:r>
              <a:rPr lang="en-US" altLang="zh-CN" dirty="0" err="1"/>
              <a:t>pred_s</a:t>
            </a:r>
            <a:endParaRPr lang="en-US" altLang="zh-CN" dirty="0"/>
          </a:p>
          <a:p>
            <a:r>
              <a:rPr lang="en-US" altLang="zh-CN" dirty="0"/>
              <a:t>return None</a:t>
            </a:r>
            <a:endParaRPr lang="zh-CN" altLang="en-US" dirty="0"/>
          </a:p>
        </p:txBody>
      </p:sp>
    </p:spTree>
    <p:extLst>
      <p:ext uri="{BB962C8B-B14F-4D97-AF65-F5344CB8AC3E}">
        <p14:creationId xmlns:p14="http://schemas.microsoft.com/office/powerpoint/2010/main" val="391019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E755E37-0D40-4F85-B49A-42453F27DFC3}"/>
              </a:ext>
            </a:extLst>
          </p:cNvPr>
          <p:cNvSpPr>
            <a:spLocks noGrp="1"/>
          </p:cNvSpPr>
          <p:nvPr>
            <p:ph type="body" sz="quarter" idx="12"/>
          </p:nvPr>
        </p:nvSpPr>
        <p:spPr/>
        <p:txBody>
          <a:bodyPr/>
          <a:lstStyle/>
          <a:p>
            <a:r>
              <a:rPr lang="zh-CN" altLang="en-US" dirty="0"/>
              <a:t>每次交易的股票数量</a:t>
            </a:r>
          </a:p>
        </p:txBody>
      </p:sp>
      <p:sp>
        <p:nvSpPr>
          <p:cNvPr id="3" name="文本框 2">
            <a:extLst>
              <a:ext uri="{FF2B5EF4-FFF2-40B4-BE49-F238E27FC236}">
                <a16:creationId xmlns:a16="http://schemas.microsoft.com/office/drawing/2014/main" id="{96EC97FD-CCC5-4949-B8A0-B9157E52D4F2}"/>
              </a:ext>
            </a:extLst>
          </p:cNvPr>
          <p:cNvSpPr txBox="1"/>
          <p:nvPr/>
        </p:nvSpPr>
        <p:spPr>
          <a:xfrm>
            <a:off x="3926175" y="1161826"/>
            <a:ext cx="4339650" cy="369332"/>
          </a:xfrm>
          <a:prstGeom prst="rect">
            <a:avLst/>
          </a:prstGeom>
          <a:noFill/>
        </p:spPr>
        <p:txBody>
          <a:bodyPr wrap="none" rtlCol="0">
            <a:spAutoFit/>
          </a:bodyPr>
          <a:lstStyle/>
          <a:p>
            <a:pPr algn="l"/>
            <a:r>
              <a:rPr lang="zh-CN" altLang="en-US" b="1" dirty="0">
                <a:latin typeface="+mn-ea"/>
              </a:rPr>
              <a:t>原则：按照所能购买的最大数量进行投资</a:t>
            </a:r>
          </a:p>
        </p:txBody>
      </p:sp>
      <p:sp>
        <p:nvSpPr>
          <p:cNvPr id="4" name="矩形: 圆角 3">
            <a:extLst>
              <a:ext uri="{FF2B5EF4-FFF2-40B4-BE49-F238E27FC236}">
                <a16:creationId xmlns:a16="http://schemas.microsoft.com/office/drawing/2014/main" id="{5B53A2DD-7071-4CE8-8A68-4FD74A594B90}"/>
              </a:ext>
            </a:extLst>
          </p:cNvPr>
          <p:cNvSpPr/>
          <p:nvPr/>
        </p:nvSpPr>
        <p:spPr>
          <a:xfrm>
            <a:off x="2517290" y="2425850"/>
            <a:ext cx="1409252" cy="7207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做多</a:t>
            </a:r>
          </a:p>
        </p:txBody>
      </p:sp>
      <p:sp>
        <p:nvSpPr>
          <p:cNvPr id="6" name="矩形 5">
            <a:extLst>
              <a:ext uri="{FF2B5EF4-FFF2-40B4-BE49-F238E27FC236}">
                <a16:creationId xmlns:a16="http://schemas.microsoft.com/office/drawing/2014/main" id="{73F85042-5273-4DFF-B71F-0B931FCAEA21}"/>
              </a:ext>
            </a:extLst>
          </p:cNvPr>
          <p:cNvSpPr/>
          <p:nvPr/>
        </p:nvSpPr>
        <p:spPr>
          <a:xfrm>
            <a:off x="4863975" y="2601565"/>
            <a:ext cx="5153462" cy="369332"/>
          </a:xfrm>
          <a:prstGeom prst="rect">
            <a:avLst/>
          </a:prstGeom>
        </p:spPr>
        <p:txBody>
          <a:bodyPr wrap="none">
            <a:spAutoFit/>
          </a:bodyPr>
          <a:lstStyle/>
          <a:p>
            <a:r>
              <a:rPr lang="en-US" altLang="zh-CN" dirty="0" err="1"/>
              <a:t>self.num</a:t>
            </a:r>
            <a:r>
              <a:rPr lang="en-US" altLang="zh-CN" dirty="0"/>
              <a:t> = </a:t>
            </a:r>
            <a:r>
              <a:rPr lang="en-US" altLang="zh-CN" dirty="0" err="1"/>
              <a:t>self.init_asset</a:t>
            </a:r>
            <a:r>
              <a:rPr lang="en-US" altLang="zh-CN" dirty="0"/>
              <a:t> // </a:t>
            </a:r>
            <a:r>
              <a:rPr lang="en-US" altLang="zh-CN" dirty="0" err="1"/>
              <a:t>self.pos_record</a:t>
            </a:r>
            <a:r>
              <a:rPr lang="en-US" altLang="zh-CN" dirty="0"/>
              <a:t>['price']</a:t>
            </a:r>
            <a:endParaRPr lang="zh-CN" altLang="en-US" dirty="0"/>
          </a:p>
        </p:txBody>
      </p:sp>
      <p:sp>
        <p:nvSpPr>
          <p:cNvPr id="7" name="矩形: 圆角 6">
            <a:extLst>
              <a:ext uri="{FF2B5EF4-FFF2-40B4-BE49-F238E27FC236}">
                <a16:creationId xmlns:a16="http://schemas.microsoft.com/office/drawing/2014/main" id="{86FA35A7-7706-4881-AE45-A1855D590300}"/>
              </a:ext>
            </a:extLst>
          </p:cNvPr>
          <p:cNvSpPr/>
          <p:nvPr/>
        </p:nvSpPr>
        <p:spPr>
          <a:xfrm>
            <a:off x="2517290" y="4030546"/>
            <a:ext cx="1409252" cy="72076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做空</a:t>
            </a:r>
          </a:p>
        </p:txBody>
      </p:sp>
      <p:sp>
        <p:nvSpPr>
          <p:cNvPr id="8" name="矩形 7">
            <a:extLst>
              <a:ext uri="{FF2B5EF4-FFF2-40B4-BE49-F238E27FC236}">
                <a16:creationId xmlns:a16="http://schemas.microsoft.com/office/drawing/2014/main" id="{A965856F-5C76-463C-BB66-7F3F5F9DD54B}"/>
              </a:ext>
            </a:extLst>
          </p:cNvPr>
          <p:cNvSpPr/>
          <p:nvPr/>
        </p:nvSpPr>
        <p:spPr>
          <a:xfrm>
            <a:off x="4515658" y="4217019"/>
            <a:ext cx="5499711" cy="369332"/>
          </a:xfrm>
          <a:prstGeom prst="rect">
            <a:avLst/>
          </a:prstGeom>
        </p:spPr>
        <p:txBody>
          <a:bodyPr wrap="none">
            <a:spAutoFit/>
          </a:bodyPr>
          <a:lstStyle/>
          <a:p>
            <a:r>
              <a:rPr lang="en-US" altLang="zh-CN" dirty="0" err="1"/>
              <a:t>self.num</a:t>
            </a:r>
            <a:r>
              <a:rPr lang="en-US" altLang="zh-CN" dirty="0"/>
              <a:t> = 2 * </a:t>
            </a:r>
            <a:r>
              <a:rPr lang="en-US" altLang="zh-CN" dirty="0" err="1"/>
              <a:t>self.init_asset</a:t>
            </a:r>
            <a:r>
              <a:rPr lang="en-US" altLang="zh-CN" dirty="0"/>
              <a:t> // </a:t>
            </a:r>
            <a:r>
              <a:rPr lang="en-US" altLang="zh-CN" dirty="0" err="1"/>
              <a:t>self.pos_record</a:t>
            </a:r>
            <a:r>
              <a:rPr lang="en-US" altLang="zh-CN" dirty="0"/>
              <a:t>['price']</a:t>
            </a:r>
            <a:endParaRPr lang="zh-CN" altLang="en-US" dirty="0"/>
          </a:p>
        </p:txBody>
      </p:sp>
      <p:sp>
        <p:nvSpPr>
          <p:cNvPr id="9" name="椭圆 8">
            <a:extLst>
              <a:ext uri="{FF2B5EF4-FFF2-40B4-BE49-F238E27FC236}">
                <a16:creationId xmlns:a16="http://schemas.microsoft.com/office/drawing/2014/main" id="{A059366B-B617-4D9A-BA5E-A07F22379D96}"/>
              </a:ext>
            </a:extLst>
          </p:cNvPr>
          <p:cNvSpPr/>
          <p:nvPr/>
        </p:nvSpPr>
        <p:spPr>
          <a:xfrm>
            <a:off x="5830645" y="1871831"/>
            <a:ext cx="1764254" cy="343168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17CD0"/>
                </a:solidFill>
              </a:rPr>
              <a:t>初始资金</a:t>
            </a:r>
          </a:p>
        </p:txBody>
      </p:sp>
      <p:sp>
        <p:nvSpPr>
          <p:cNvPr id="10" name="椭圆 9">
            <a:extLst>
              <a:ext uri="{FF2B5EF4-FFF2-40B4-BE49-F238E27FC236}">
                <a16:creationId xmlns:a16="http://schemas.microsoft.com/office/drawing/2014/main" id="{B8F1FB7C-1FA5-488B-886E-591C3BA500A8}"/>
              </a:ext>
            </a:extLst>
          </p:cNvPr>
          <p:cNvSpPr/>
          <p:nvPr/>
        </p:nvSpPr>
        <p:spPr>
          <a:xfrm>
            <a:off x="7968727" y="1871830"/>
            <a:ext cx="1764254" cy="343168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217CD0"/>
                </a:solidFill>
              </a:rPr>
              <a:t>当前股价</a:t>
            </a:r>
          </a:p>
        </p:txBody>
      </p:sp>
      <p:sp>
        <p:nvSpPr>
          <p:cNvPr id="15" name="文本框 14">
            <a:extLst>
              <a:ext uri="{FF2B5EF4-FFF2-40B4-BE49-F238E27FC236}">
                <a16:creationId xmlns:a16="http://schemas.microsoft.com/office/drawing/2014/main" id="{5EC0E7FD-734F-4C4F-AA02-461EC748D0BC}"/>
              </a:ext>
            </a:extLst>
          </p:cNvPr>
          <p:cNvSpPr txBox="1"/>
          <p:nvPr/>
        </p:nvSpPr>
        <p:spPr>
          <a:xfrm>
            <a:off x="2517290" y="5511508"/>
            <a:ext cx="3280065" cy="369332"/>
          </a:xfrm>
          <a:prstGeom prst="rect">
            <a:avLst/>
          </a:prstGeom>
          <a:noFill/>
        </p:spPr>
        <p:txBody>
          <a:bodyPr wrap="none" rtlCol="0">
            <a:spAutoFit/>
          </a:bodyPr>
          <a:lstStyle/>
          <a:p>
            <a:pPr algn="l"/>
            <a:r>
              <a:rPr lang="zh-CN" altLang="en-US" dirty="0">
                <a:latin typeface="+mn-ea"/>
              </a:rPr>
              <a:t>注：每支股票的手续费为</a:t>
            </a:r>
            <a:r>
              <a:rPr lang="en-US" altLang="zh-CN" dirty="0">
                <a:latin typeface="+mn-ea"/>
              </a:rPr>
              <a:t>0.4</a:t>
            </a:r>
            <a:r>
              <a:rPr lang="zh-CN" altLang="en-US" dirty="0">
                <a:latin typeface="+mn-ea"/>
              </a:rPr>
              <a:t>元</a:t>
            </a:r>
          </a:p>
        </p:txBody>
      </p:sp>
    </p:spTree>
    <p:extLst>
      <p:ext uri="{BB962C8B-B14F-4D97-AF65-F5344CB8AC3E}">
        <p14:creationId xmlns:p14="http://schemas.microsoft.com/office/powerpoint/2010/main" val="3583362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6738" y="265113"/>
            <a:ext cx="4837112" cy="427037"/>
          </a:xfrm>
        </p:spPr>
        <p:txBody>
          <a:bodyPr/>
          <a:lstStyle/>
          <a:p>
            <a:pPr marL="0" indent="0">
              <a:buNone/>
            </a:pPr>
            <a:r>
              <a:rPr lang="zh-CN" altLang="en-US" sz="4000" dirty="0"/>
              <a:t>东风汽车回测图</a:t>
            </a:r>
          </a:p>
        </p:txBody>
      </p:sp>
      <p:pic>
        <p:nvPicPr>
          <p:cNvPr id="4" name="图片 3" descr="QJ%L3MIT9GLY`PE0U]52E_J"/>
          <p:cNvPicPr>
            <a:picLocks noChangeAspect="1"/>
          </p:cNvPicPr>
          <p:nvPr/>
        </p:nvPicPr>
        <p:blipFill>
          <a:blip r:embed="rId3"/>
          <a:stretch>
            <a:fillRect/>
          </a:stretch>
        </p:blipFill>
        <p:spPr>
          <a:xfrm>
            <a:off x="403225" y="1516380"/>
            <a:ext cx="11384915" cy="38252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6738" y="265113"/>
            <a:ext cx="4837112" cy="427037"/>
          </a:xfrm>
        </p:spPr>
        <p:txBody>
          <a:bodyPr/>
          <a:lstStyle/>
          <a:p>
            <a:pPr marL="0" indent="0">
              <a:buNone/>
            </a:pPr>
            <a:r>
              <a:rPr lang="zh-CN" altLang="en-US" sz="4000" dirty="0"/>
              <a:t>中国石化回测图</a:t>
            </a:r>
          </a:p>
        </p:txBody>
      </p:sp>
      <p:pic>
        <p:nvPicPr>
          <p:cNvPr id="4" name="图片 3" descr="%5J0$E1[G3X{}EIMH`A6NJA"/>
          <p:cNvPicPr>
            <a:picLocks noChangeAspect="1"/>
          </p:cNvPicPr>
          <p:nvPr/>
        </p:nvPicPr>
        <p:blipFill>
          <a:blip r:embed="rId3"/>
          <a:stretch>
            <a:fillRect/>
          </a:stretch>
        </p:blipFill>
        <p:spPr>
          <a:xfrm>
            <a:off x="584835" y="1598295"/>
            <a:ext cx="11023200" cy="36605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6738" y="265113"/>
            <a:ext cx="4837112" cy="427037"/>
          </a:xfrm>
        </p:spPr>
        <p:txBody>
          <a:bodyPr/>
          <a:lstStyle/>
          <a:p>
            <a:pPr marL="0" indent="0">
              <a:buNone/>
            </a:pPr>
            <a:r>
              <a:rPr lang="zh-CN" altLang="en-US" sz="4000" dirty="0"/>
              <a:t>贵州茅台回测图</a:t>
            </a:r>
          </a:p>
        </p:txBody>
      </p:sp>
      <p:pic>
        <p:nvPicPr>
          <p:cNvPr id="4" name="图片 3" descr="J~8@UTG]]3)J85T{VVUWKF9"/>
          <p:cNvPicPr>
            <a:picLocks noChangeAspect="1"/>
          </p:cNvPicPr>
          <p:nvPr/>
        </p:nvPicPr>
        <p:blipFill>
          <a:blip r:embed="rId3"/>
          <a:stretch>
            <a:fillRect/>
          </a:stretch>
        </p:blipFill>
        <p:spPr>
          <a:xfrm>
            <a:off x="404495" y="1555750"/>
            <a:ext cx="11383200" cy="374625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6738" y="265113"/>
            <a:ext cx="4837112" cy="427037"/>
          </a:xfrm>
        </p:spPr>
        <p:txBody>
          <a:bodyPr/>
          <a:lstStyle/>
          <a:p>
            <a:pPr marL="0" indent="0">
              <a:buNone/>
            </a:pPr>
            <a:r>
              <a:rPr lang="zh-CN" altLang="en-US" sz="4000" dirty="0"/>
              <a:t>天地科技回测图</a:t>
            </a:r>
          </a:p>
        </p:txBody>
      </p:sp>
      <p:pic>
        <p:nvPicPr>
          <p:cNvPr id="4" name="图片 3" descr="7NUTSP%WW@[XH9MDNNXR[SV"/>
          <p:cNvPicPr>
            <a:picLocks noChangeAspect="1"/>
          </p:cNvPicPr>
          <p:nvPr/>
        </p:nvPicPr>
        <p:blipFill>
          <a:blip r:embed="rId3"/>
          <a:stretch>
            <a:fillRect/>
          </a:stretch>
        </p:blipFill>
        <p:spPr>
          <a:xfrm>
            <a:off x="404495" y="1490980"/>
            <a:ext cx="11383200" cy="38763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占位符 23"/>
          <p:cNvPicPr>
            <a:picLocks noGrp="1" noChangeAspect="1"/>
          </p:cNvPicPr>
          <p:nvPr>
            <p:ph type="pic" sz="quarter" idx="15"/>
          </p:nvPr>
        </p:nvPicPr>
        <p:blipFill>
          <a:blip r:embed="rId3" cstate="print">
            <a:extLst>
              <a:ext uri="{28A0092B-C50C-407E-A947-70E740481C1C}">
                <a14:useLocalDpi xmlns:a14="http://schemas.microsoft.com/office/drawing/2010/main" val="0"/>
              </a:ext>
            </a:extLst>
          </a:blip>
          <a:srcRect t="38139" b="38139"/>
          <a:stretch>
            <a:fillRect/>
          </a:stretch>
        </p:blipFill>
        <p:spPr/>
      </p:pic>
      <p:sp>
        <p:nvSpPr>
          <p:cNvPr id="15" name="文本占位符 14"/>
          <p:cNvSpPr>
            <a:spLocks noGrp="1"/>
          </p:cNvSpPr>
          <p:nvPr>
            <p:ph type="body" sz="quarter" idx="10"/>
          </p:nvPr>
        </p:nvSpPr>
        <p:spPr/>
        <p:txBody>
          <a:bodyPr/>
          <a:lstStyle/>
          <a:p>
            <a:r>
              <a:rPr lang="zh-CN" altLang="en-US" dirty="0">
                <a:sym typeface="+mn-ea"/>
              </a:rPr>
              <a:t>数据来源</a:t>
            </a:r>
            <a:endParaRPr lang="zh-CN" altLang="en-US" dirty="0"/>
          </a:p>
        </p:txBody>
      </p:sp>
      <p:sp>
        <p:nvSpPr>
          <p:cNvPr id="16" name="文本占位符 15"/>
          <p:cNvSpPr>
            <a:spLocks noGrp="1"/>
          </p:cNvSpPr>
          <p:nvPr>
            <p:ph type="body" sz="quarter" idx="11"/>
          </p:nvPr>
        </p:nvSpPr>
        <p:spPr/>
        <p:txBody>
          <a:bodyPr/>
          <a:lstStyle/>
          <a:p>
            <a:r>
              <a:rPr lang="zh-CN" altLang="en-US" dirty="0">
                <a:sym typeface="+mn-ea"/>
              </a:rPr>
              <a:t>程序运行</a:t>
            </a:r>
            <a:endParaRPr lang="zh-CN" altLang="en-US" dirty="0"/>
          </a:p>
        </p:txBody>
      </p:sp>
      <p:sp>
        <p:nvSpPr>
          <p:cNvPr id="17" name="文本占位符 16"/>
          <p:cNvSpPr>
            <a:spLocks noGrp="1"/>
          </p:cNvSpPr>
          <p:nvPr>
            <p:ph type="body" sz="quarter" idx="12"/>
          </p:nvPr>
        </p:nvSpPr>
        <p:spPr/>
        <p:txBody>
          <a:bodyPr/>
          <a:lstStyle/>
          <a:p>
            <a:r>
              <a:rPr lang="zh-CN" altLang="en-US" dirty="0">
                <a:sym typeface="+mn-ea"/>
              </a:rPr>
              <a:t>结果分析</a:t>
            </a:r>
            <a:endParaRPr lang="zh-CN" altLang="en-US" dirty="0"/>
          </a:p>
        </p:txBody>
      </p:sp>
      <p:sp>
        <p:nvSpPr>
          <p:cNvPr id="18" name="文本占位符 17"/>
          <p:cNvSpPr>
            <a:spLocks noGrp="1"/>
          </p:cNvSpPr>
          <p:nvPr>
            <p:ph type="body" sz="quarter" idx="13"/>
          </p:nvPr>
        </p:nvSpPr>
        <p:spPr/>
        <p:txBody>
          <a:bodyPr/>
          <a:lstStyle/>
          <a:p>
            <a:r>
              <a:rPr lang="zh-CN" altLang="en-US" dirty="0"/>
              <a:t>最终结论</a:t>
            </a:r>
          </a:p>
        </p:txBody>
      </p:sp>
      <p:sp>
        <p:nvSpPr>
          <p:cNvPr id="19" name="文本占位符 18"/>
          <p:cNvSpPr>
            <a:spLocks noGrp="1"/>
          </p:cNvSpPr>
          <p:nvPr>
            <p:ph type="body" sz="quarter" idx="14"/>
          </p:nvPr>
        </p:nvSpPr>
        <p:spPr/>
        <p:txBody>
          <a:bodyPr/>
          <a:lstStyle/>
          <a:p>
            <a:r>
              <a:rPr lang="zh-CN" altLang="en-US" dirty="0"/>
              <a:t>小组分工</a:t>
            </a:r>
          </a:p>
        </p:txBody>
      </p:sp>
      <p:sp>
        <p:nvSpPr>
          <p:cNvPr id="21" name="任意多边形: 形状 20"/>
          <p:cNvSpPr/>
          <p:nvPr/>
        </p:nvSpPr>
        <p:spPr>
          <a:xfrm>
            <a:off x="-142831" y="331"/>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4105175" y="324163"/>
            <a:ext cx="3981651" cy="1325269"/>
            <a:chOff x="4105175" y="328665"/>
            <a:chExt cx="3981651" cy="1325269"/>
          </a:xfrm>
        </p:grpSpPr>
        <p:sp>
          <p:nvSpPr>
            <p:cNvPr id="30" name="文本框 29"/>
            <p:cNvSpPr txBox="1"/>
            <p:nvPr/>
          </p:nvSpPr>
          <p:spPr>
            <a:xfrm>
              <a:off x="4105175" y="638271"/>
              <a:ext cx="3981651" cy="1015663"/>
            </a:xfrm>
            <a:prstGeom prst="rect">
              <a:avLst/>
            </a:prstGeom>
            <a:noFill/>
          </p:spPr>
          <p:txBody>
            <a:bodyPr wrap="square" rtlCol="0">
              <a:spAutoFit/>
            </a:bodyPr>
            <a:lstStyle/>
            <a:p>
              <a:r>
                <a:rPr lang="en-US" altLang="zh-CN" sz="6000" dirty="0">
                  <a:solidFill>
                    <a:schemeClr val="bg1">
                      <a:alpha val="12000"/>
                    </a:schemeClr>
                  </a:solidFill>
                </a:rPr>
                <a:t>CONTENTS</a:t>
              </a:r>
              <a:endParaRPr lang="zh-CN" altLang="en-US" sz="6000" dirty="0">
                <a:solidFill>
                  <a:schemeClr val="bg1">
                    <a:alpha val="12000"/>
                  </a:schemeClr>
                </a:solidFill>
              </a:endParaRPr>
            </a:p>
          </p:txBody>
        </p:sp>
        <p:sp>
          <p:nvSpPr>
            <p:cNvPr id="22" name="文本框 21"/>
            <p:cNvSpPr txBox="1"/>
            <p:nvPr/>
          </p:nvSpPr>
          <p:spPr>
            <a:xfrm>
              <a:off x="5052042" y="328665"/>
              <a:ext cx="2087917" cy="1107996"/>
            </a:xfrm>
            <a:prstGeom prst="rect">
              <a:avLst/>
            </a:prstGeom>
            <a:noFill/>
          </p:spPr>
          <p:txBody>
            <a:bodyPr wrap="square" rtlCol="0">
              <a:spAutoFit/>
            </a:bodyPr>
            <a:lstStyle/>
            <a:p>
              <a:r>
                <a:rPr lang="zh-CN" altLang="en-US" sz="6600" b="1" spc="900" dirty="0">
                  <a:solidFill>
                    <a:schemeClr val="bg1"/>
                  </a:solidFill>
                  <a:latin typeface="+mn-ea"/>
                  <a:ea typeface="+mn-ea"/>
                </a:rPr>
                <a:t>目录</a:t>
              </a:r>
            </a:p>
          </p:txBody>
        </p:sp>
      </p:grpSp>
      <p:sp>
        <p:nvSpPr>
          <p:cNvPr id="25" name="文本框 24"/>
          <p:cNvSpPr txBox="1"/>
          <p:nvPr/>
        </p:nvSpPr>
        <p:spPr>
          <a:xfrm>
            <a:off x="821459" y="3482871"/>
            <a:ext cx="2367108" cy="398780"/>
          </a:xfrm>
          <a:prstGeom prst="rect">
            <a:avLst/>
          </a:prstGeom>
          <a:noFill/>
        </p:spPr>
        <p:txBody>
          <a:bodyPr wrap="square" lIns="0" rtlCol="0">
            <a:spAutoFit/>
          </a:bodyPr>
          <a:lstStyle/>
          <a:p>
            <a:r>
              <a:rPr lang="en-US" altLang="zh-CN" sz="2000" dirty="0">
                <a:solidFill>
                  <a:schemeClr val="bg1">
                    <a:lumMod val="65000"/>
                  </a:schemeClr>
                </a:solidFill>
                <a:sym typeface="+mn-ea"/>
              </a:rPr>
              <a:t>Data Sources</a:t>
            </a:r>
            <a:endParaRPr lang="zh-CN" altLang="en-US" sz="2000" dirty="0">
              <a:solidFill>
                <a:schemeClr val="bg1">
                  <a:lumMod val="65000"/>
                </a:schemeClr>
              </a:solidFill>
            </a:endParaRPr>
          </a:p>
        </p:txBody>
      </p:sp>
      <p:sp>
        <p:nvSpPr>
          <p:cNvPr id="26" name="文本框 25"/>
          <p:cNvSpPr txBox="1"/>
          <p:nvPr/>
        </p:nvSpPr>
        <p:spPr>
          <a:xfrm>
            <a:off x="4863570" y="3482871"/>
            <a:ext cx="2367108" cy="39878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sym typeface="+mn-ea"/>
              </a:rPr>
              <a:t>Program Run</a:t>
            </a:r>
            <a:endParaRPr lang="zh-CN" altLang="en-US" dirty="0"/>
          </a:p>
        </p:txBody>
      </p:sp>
      <p:sp>
        <p:nvSpPr>
          <p:cNvPr id="27" name="文本框 26"/>
          <p:cNvSpPr txBox="1"/>
          <p:nvPr/>
        </p:nvSpPr>
        <p:spPr>
          <a:xfrm>
            <a:off x="9311845" y="3482871"/>
            <a:ext cx="2555235" cy="39878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Results Analysis</a:t>
            </a:r>
            <a:endParaRPr lang="zh-CN" altLang="en-US" dirty="0"/>
          </a:p>
        </p:txBody>
      </p:sp>
      <p:sp>
        <p:nvSpPr>
          <p:cNvPr id="28" name="文本框 27"/>
          <p:cNvSpPr txBox="1"/>
          <p:nvPr/>
        </p:nvSpPr>
        <p:spPr>
          <a:xfrm>
            <a:off x="3245642" y="5809316"/>
            <a:ext cx="2367108" cy="39878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altLang="zh-CN" dirty="0"/>
              <a:t>Final Conclusion</a:t>
            </a:r>
          </a:p>
        </p:txBody>
      </p:sp>
      <p:sp>
        <p:nvSpPr>
          <p:cNvPr id="29" name="文本框 28"/>
          <p:cNvSpPr txBox="1"/>
          <p:nvPr/>
        </p:nvSpPr>
        <p:spPr>
          <a:xfrm>
            <a:off x="7287895" y="5809615"/>
            <a:ext cx="3256280" cy="398780"/>
          </a:xfrm>
          <a:prstGeom prst="rect">
            <a:avLst/>
          </a:prstGeom>
          <a:noFill/>
        </p:spPr>
        <p:txBody>
          <a:bodyPr wrap="square" lIns="0" rtlCol="0">
            <a:spAutoFit/>
          </a:bodyPr>
          <a:lstStyle>
            <a:defPPr>
              <a:defRPr lang="zh-CN"/>
            </a:defPPr>
            <a:lvl1pPr>
              <a:defRPr sz="2000">
                <a:solidFill>
                  <a:schemeClr val="bg1">
                    <a:lumMod val="65000"/>
                  </a:schemeClr>
                </a:solidFill>
              </a:defRPr>
            </a:lvl1pPr>
          </a:lstStyle>
          <a:p>
            <a:r>
              <a:rPr lang="en-US" dirty="0"/>
              <a:t>Group division of labor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566738" y="265113"/>
            <a:ext cx="4837112" cy="427037"/>
          </a:xfrm>
        </p:spPr>
        <p:txBody>
          <a:bodyPr/>
          <a:lstStyle/>
          <a:p>
            <a:pPr marL="0" indent="0">
              <a:buNone/>
            </a:pPr>
            <a:r>
              <a:rPr lang="zh-CN" altLang="en-US" sz="4000" dirty="0"/>
              <a:t>中国银行回测图</a:t>
            </a:r>
          </a:p>
        </p:txBody>
      </p:sp>
      <p:pic>
        <p:nvPicPr>
          <p:cNvPr id="4" name="图片 3" descr="5H[58QN`TH1KVQ7EZN4~UCG"/>
          <p:cNvPicPr>
            <a:picLocks noChangeAspect="1"/>
          </p:cNvPicPr>
          <p:nvPr/>
        </p:nvPicPr>
        <p:blipFill>
          <a:blip r:embed="rId3"/>
          <a:stretch>
            <a:fillRect/>
          </a:stretch>
        </p:blipFill>
        <p:spPr>
          <a:xfrm>
            <a:off x="404495" y="1508125"/>
            <a:ext cx="11383200" cy="384183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2"/>
          </p:nvPr>
        </p:nvSpPr>
        <p:spPr/>
        <p:txBody>
          <a:bodyPr/>
          <a:lstStyle/>
          <a:p>
            <a:pPr marL="0" indent="0" algn="l">
              <a:buNone/>
            </a:pPr>
            <a:r>
              <a:rPr sz="4000">
                <a:sym typeface="+mn-ea"/>
              </a:rPr>
              <a:t>回测结果对比</a:t>
            </a:r>
            <a:endParaRPr lang="zh-CN" altLang="en-US" dirty="0"/>
          </a:p>
        </p:txBody>
      </p:sp>
      <p:graphicFrame>
        <p:nvGraphicFramePr>
          <p:cNvPr id="10" name="表格 9"/>
          <p:cNvGraphicFramePr>
            <a:graphicFrameLocks noGrp="1"/>
          </p:cNvGraphicFramePr>
          <p:nvPr>
            <p:custDataLst>
              <p:tags r:id="rId1"/>
            </p:custDataLst>
          </p:nvPr>
        </p:nvGraphicFramePr>
        <p:xfrm>
          <a:off x="752475" y="2030730"/>
          <a:ext cx="10751820" cy="3977640"/>
        </p:xfrm>
        <a:graphic>
          <a:graphicData uri="http://schemas.openxmlformats.org/drawingml/2006/table">
            <a:tbl>
              <a:tblPr firstRow="1" bandRow="1">
                <a:tableStyleId>{5C22544A-7EE6-4342-B048-85BDC9FD1C3A}</a:tableStyleId>
              </a:tblPr>
              <a:tblGrid>
                <a:gridCol w="1791970">
                  <a:extLst>
                    <a:ext uri="{9D8B030D-6E8A-4147-A177-3AD203B41FA5}">
                      <a16:colId xmlns:a16="http://schemas.microsoft.com/office/drawing/2014/main" val="20000"/>
                    </a:ext>
                  </a:extLst>
                </a:gridCol>
                <a:gridCol w="1791970">
                  <a:extLst>
                    <a:ext uri="{9D8B030D-6E8A-4147-A177-3AD203B41FA5}">
                      <a16:colId xmlns:a16="http://schemas.microsoft.com/office/drawing/2014/main" val="20001"/>
                    </a:ext>
                  </a:extLst>
                </a:gridCol>
                <a:gridCol w="1791970">
                  <a:extLst>
                    <a:ext uri="{9D8B030D-6E8A-4147-A177-3AD203B41FA5}">
                      <a16:colId xmlns:a16="http://schemas.microsoft.com/office/drawing/2014/main" val="20002"/>
                    </a:ext>
                  </a:extLst>
                </a:gridCol>
                <a:gridCol w="1791970">
                  <a:extLst>
                    <a:ext uri="{9D8B030D-6E8A-4147-A177-3AD203B41FA5}">
                      <a16:colId xmlns:a16="http://schemas.microsoft.com/office/drawing/2014/main" val="20003"/>
                    </a:ext>
                  </a:extLst>
                </a:gridCol>
                <a:gridCol w="1791970">
                  <a:extLst>
                    <a:ext uri="{9D8B030D-6E8A-4147-A177-3AD203B41FA5}">
                      <a16:colId xmlns:a16="http://schemas.microsoft.com/office/drawing/2014/main" val="20004"/>
                    </a:ext>
                  </a:extLst>
                </a:gridCol>
                <a:gridCol w="1791970">
                  <a:extLst>
                    <a:ext uri="{9D8B030D-6E8A-4147-A177-3AD203B41FA5}">
                      <a16:colId xmlns:a16="http://schemas.microsoft.com/office/drawing/2014/main" val="20005"/>
                    </a:ext>
                  </a:extLst>
                </a:gridCol>
              </a:tblGrid>
              <a:tr h="641985">
                <a:tc>
                  <a:txBody>
                    <a:bodyPr/>
                    <a:lstStyle/>
                    <a:p>
                      <a:pPr algn="ctr"/>
                      <a:endParaRPr lang="zh-CN" altLang="en-US" sz="2000" b="1" dirty="0">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RSI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KD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KDJ</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zh-CN" altLang="en-US" sz="2000" dirty="0">
                          <a:solidFill>
                            <a:schemeClr val="tx1"/>
                          </a:solidFill>
                          <a:latin typeface="+mn-ea"/>
                          <a:ea typeface="+mn-ea"/>
                        </a:rPr>
                        <a:t>神经网络</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000" dirty="0">
                          <a:solidFill>
                            <a:schemeClr val="tx1"/>
                          </a:solidFill>
                          <a:latin typeface="+mn-ea"/>
                          <a:ea typeface="+mn-ea"/>
                        </a:rPr>
                        <a:t>AVG</a:t>
                      </a:r>
                      <a:endParaRPr lang="zh-CN" altLang="en-US" sz="2000" dirty="0">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0"/>
                  </a:ext>
                </a:extLst>
              </a:tr>
              <a:tr h="643255">
                <a:tc>
                  <a:txBody>
                    <a:bodyPr/>
                    <a:lstStyle/>
                    <a:p>
                      <a:pPr algn="ctr"/>
                      <a:r>
                        <a:rPr lang="zh-CN" altLang="en-US" sz="2000" b="1" dirty="0">
                          <a:latin typeface="+mn-ea"/>
                          <a:ea typeface="+mn-ea"/>
                        </a:rPr>
                        <a:t>东风汽车</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392145.24</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chemeClr val="bg2">
                              <a:lumMod val="50000"/>
                            </a:schemeClr>
                          </a:solidFill>
                          <a:latin typeface="+mn-ea"/>
                          <a:ea typeface="+mn-ea"/>
                        </a:rPr>
                        <a:t>25452.21</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latin typeface="+mn-ea"/>
                          <a:ea typeface="+mn-ea"/>
                        </a:rPr>
                        <a:t>550422.8</a:t>
                      </a:r>
                      <a:endParaRPr lang="zh-CN" altLang="en-US" sz="2400" dirty="0">
                        <a:solidFill>
                          <a:srgbClr val="FF000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00B050"/>
                          </a:solidFill>
                          <a:latin typeface="+mn-ea"/>
                          <a:ea typeface="+mn-ea"/>
                        </a:rPr>
                        <a:t>-392494.5</a:t>
                      </a:r>
                      <a:endParaRPr lang="zh-CN" altLang="en-US" sz="2400" dirty="0">
                        <a:solidFill>
                          <a:srgbClr val="00B05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76919.06</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1"/>
                  </a:ext>
                </a:extLst>
              </a:tr>
              <a:tr h="763905">
                <a:tc>
                  <a:txBody>
                    <a:bodyPr/>
                    <a:lstStyle/>
                    <a:p>
                      <a:pPr algn="ctr"/>
                      <a:r>
                        <a:rPr lang="zh-CN" altLang="en-US" sz="2000" b="1" dirty="0">
                          <a:latin typeface="+mn-ea"/>
                          <a:ea typeface="+mn-ea"/>
                        </a:rPr>
                        <a:t>中国石化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FF0000"/>
                          </a:solidFill>
                          <a:latin typeface="+mn-ea"/>
                          <a:ea typeface="+mn-ea"/>
                        </a:rPr>
                        <a:t>476164.58</a:t>
                      </a:r>
                      <a:endParaRPr lang="zh-CN" altLang="en-US" sz="2400" dirty="0">
                        <a:solidFill>
                          <a:srgbClr val="FF000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00B050"/>
                          </a:solidFill>
                          <a:latin typeface="+mn-ea"/>
                          <a:ea typeface="+mn-ea"/>
                        </a:rPr>
                        <a:t>-607899.2</a:t>
                      </a:r>
                      <a:endParaRPr lang="zh-CN" altLang="en-US" sz="2400" dirty="0">
                        <a:solidFill>
                          <a:srgbClr val="00B05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233511.95</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427597.98</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-184524.4</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2"/>
                  </a:ext>
                </a:extLst>
              </a:tr>
              <a:tr h="642620">
                <a:tc>
                  <a:txBody>
                    <a:bodyPr/>
                    <a:lstStyle/>
                    <a:p>
                      <a:pPr algn="ctr"/>
                      <a:r>
                        <a:rPr lang="zh-CN" altLang="en-US" sz="2000" b="1" dirty="0">
                          <a:latin typeface="+mn-ea"/>
                          <a:ea typeface="+mn-ea"/>
                        </a:rPr>
                        <a:t>贵州茅台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486258.56</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356524.24</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171474.66</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00B050"/>
                          </a:solidFill>
                          <a:latin typeface="+mn-ea"/>
                          <a:ea typeface="+mn-ea"/>
                        </a:rPr>
                        <a:t>\</a:t>
                      </a:r>
                      <a:endParaRPr lang="zh-CN" altLang="en-US" sz="2400" dirty="0">
                        <a:solidFill>
                          <a:srgbClr val="00B05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FF0000"/>
                          </a:solidFill>
                          <a:latin typeface="+mn-ea"/>
                          <a:ea typeface="+mn-ea"/>
                        </a:rPr>
                        <a:t>562561.78</a:t>
                      </a:r>
                      <a:endParaRPr lang="zh-CN" altLang="en-US" sz="2400" dirty="0">
                        <a:solidFill>
                          <a:srgbClr val="FF000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3"/>
                  </a:ext>
                </a:extLst>
              </a:tr>
              <a:tr h="643890">
                <a:tc>
                  <a:txBody>
                    <a:bodyPr/>
                    <a:lstStyle/>
                    <a:p>
                      <a:pPr algn="ctr">
                        <a:buNone/>
                      </a:pPr>
                      <a:r>
                        <a:rPr lang="zh-CN" altLang="en-US" sz="2000" b="1" dirty="0">
                          <a:latin typeface="+mn-ea"/>
                          <a:ea typeface="+mn-ea"/>
                        </a:rPr>
                        <a:t>天地科技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buNone/>
                      </a:pPr>
                      <a:r>
                        <a:rPr lang="en-US" altLang="zh-CN" sz="2400" dirty="0">
                          <a:solidFill>
                            <a:schemeClr val="bg2">
                              <a:lumMod val="50000"/>
                            </a:schemeClr>
                          </a:solidFill>
                          <a:latin typeface="+mn-ea"/>
                          <a:ea typeface="+mn-ea"/>
                        </a:rPr>
                        <a:t>572192.64</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buNone/>
                      </a:pPr>
                      <a:r>
                        <a:rPr lang="en-US" altLang="zh-CN" sz="2400" dirty="0">
                          <a:solidFill>
                            <a:srgbClr val="00B050"/>
                          </a:solidFill>
                          <a:latin typeface="+mn-ea"/>
                          <a:ea typeface="+mn-ea"/>
                        </a:rPr>
                        <a:t>177075.87</a:t>
                      </a:r>
                      <a:endParaRPr lang="zh-CN" altLang="en-US" sz="2400" dirty="0">
                        <a:solidFill>
                          <a:srgbClr val="00B05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buNone/>
                      </a:pPr>
                      <a:r>
                        <a:rPr lang="en-US" altLang="zh-CN" sz="2400" dirty="0">
                          <a:solidFill>
                            <a:srgbClr val="FF0000"/>
                          </a:solidFill>
                          <a:latin typeface="+mn-ea"/>
                          <a:ea typeface="+mn-ea"/>
                        </a:rPr>
                        <a:t>594502.4</a:t>
                      </a:r>
                      <a:endParaRPr lang="zh-CN" altLang="en-US" sz="2400" dirty="0">
                        <a:solidFill>
                          <a:srgbClr val="FF000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buNone/>
                      </a:pPr>
                      <a:r>
                        <a:rPr lang="en-US" altLang="zh-CN" sz="2400" dirty="0">
                          <a:solidFill>
                            <a:schemeClr val="bg2">
                              <a:lumMod val="50000"/>
                            </a:schemeClr>
                          </a:solidFill>
                          <a:latin typeface="+mn-ea"/>
                          <a:ea typeface="+mn-ea"/>
                        </a:rPr>
                        <a:t>499727.75</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buNone/>
                      </a:pPr>
                      <a:r>
                        <a:rPr lang="en-US" altLang="zh-CN" sz="2400" dirty="0">
                          <a:solidFill>
                            <a:schemeClr val="bg2">
                              <a:lumMod val="50000"/>
                            </a:schemeClr>
                          </a:solidFill>
                          <a:latin typeface="+mn-ea"/>
                          <a:ea typeface="+mn-ea"/>
                        </a:rPr>
                        <a:t>301267.52</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4"/>
                  </a:ext>
                </a:extLst>
              </a:tr>
              <a:tr h="641985">
                <a:tc>
                  <a:txBody>
                    <a:bodyPr/>
                    <a:lstStyle/>
                    <a:p>
                      <a:pPr algn="ctr"/>
                      <a:r>
                        <a:rPr lang="zh-CN" altLang="en-US" sz="2000" b="1" dirty="0">
                          <a:latin typeface="+mn-ea"/>
                          <a:ea typeface="+mn-ea"/>
                        </a:rPr>
                        <a:t>中国银行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-150426.0</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00B050"/>
                          </a:solidFill>
                          <a:latin typeface="+mn-ea"/>
                          <a:ea typeface="+mn-ea"/>
                        </a:rPr>
                        <a:t>-1789210</a:t>
                      </a:r>
                      <a:endParaRPr lang="zh-CN" altLang="en-US" sz="2400" dirty="0">
                        <a:solidFill>
                          <a:srgbClr val="00B05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rgbClr val="FF0000"/>
                          </a:solidFill>
                          <a:latin typeface="+mn-ea"/>
                          <a:ea typeface="+mn-ea"/>
                        </a:rPr>
                        <a:t>-111669.0</a:t>
                      </a:r>
                      <a:endParaRPr lang="zh-CN" altLang="en-US" sz="2400" dirty="0">
                        <a:solidFill>
                          <a:srgbClr val="FF0000"/>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-127534.9</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tc>
                  <a:txBody>
                    <a:bodyPr/>
                    <a:lstStyle/>
                    <a:p>
                      <a:pPr algn="ctr"/>
                      <a:r>
                        <a:rPr lang="en-US" altLang="zh-CN" sz="2400" dirty="0">
                          <a:solidFill>
                            <a:schemeClr val="bg2">
                              <a:lumMod val="50000"/>
                            </a:schemeClr>
                          </a:solidFill>
                          <a:latin typeface="+mn-ea"/>
                          <a:ea typeface="+mn-ea"/>
                        </a:rPr>
                        <a:t>-471497.0</a:t>
                      </a:r>
                      <a:endParaRPr lang="zh-CN" altLang="en-US" sz="2400" dirty="0">
                        <a:solidFill>
                          <a:schemeClr val="bg2">
                            <a:lumMod val="50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pattFill prst="dkUpDiag">
                      <a:fgClr>
                        <a:schemeClr val="bg1">
                          <a:lumMod val="95000"/>
                        </a:schemeClr>
                      </a:fgClr>
                      <a:bgClr>
                        <a:schemeClr val="bg1"/>
                      </a:bgClr>
                    </a:pattFill>
                  </a:tcPr>
                </a:tc>
                <a:extLst>
                  <a:ext uri="{0D108BD9-81ED-4DB2-BD59-A6C34878D82A}">
                    <a16:rowId xmlns:a16="http://schemas.microsoft.com/office/drawing/2014/main" val="10005"/>
                  </a:ext>
                </a:extLst>
              </a:tr>
            </a:tbl>
          </a:graphicData>
        </a:graphic>
      </p:graphicFrame>
      <p:sp>
        <p:nvSpPr>
          <p:cNvPr id="12" name="文本框 11"/>
          <p:cNvSpPr txBox="1"/>
          <p:nvPr/>
        </p:nvSpPr>
        <p:spPr>
          <a:xfrm>
            <a:off x="575327" y="1065219"/>
            <a:ext cx="11228525" cy="829945"/>
          </a:xfrm>
          <a:prstGeom prst="rect">
            <a:avLst/>
          </a:prstGeom>
          <a:noFill/>
        </p:spPr>
        <p:txBody>
          <a:bodyPr wrap="square" rtlCol="0">
            <a:spAutoFit/>
          </a:bodyPr>
          <a:lstStyle/>
          <a:p>
            <a:pPr>
              <a:lnSpc>
                <a:spcPct val="120000"/>
              </a:lnSpc>
            </a:pPr>
            <a:r>
              <a:rPr lang="zh-CN" sz="2000" spc="-10" dirty="0">
                <a:solidFill>
                  <a:schemeClr val="tx1">
                    <a:lumMod val="85000"/>
                    <a:lumOff val="15000"/>
                  </a:schemeClr>
                </a:solidFill>
                <a:latin typeface="+mn-ea"/>
                <a:sym typeface="+mn-ea"/>
              </a:rPr>
              <a:t>我们将五种数据分别利用不同的分析方法，在同样的策略下得到不同的利润并将每种数据的最高利润打印并展示。</a:t>
            </a:r>
            <a:endParaRPr lang="en-US" altLang="zh-CN" sz="2000" spc="-10" dirty="0">
              <a:solidFill>
                <a:schemeClr val="tx1">
                  <a:lumMod val="85000"/>
                  <a:lumOff val="15000"/>
                </a:schemeClr>
              </a:solidFill>
              <a:latin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5" name="图片占位符 34"/>
          <p:cNvPicPr>
            <a:picLocks noGrp="1" noChangeAspect="1"/>
          </p:cNvPicPr>
          <p:nvPr>
            <p:ph type="pic" sz="quarter" idx="14"/>
          </p:nvPr>
        </p:nvPicPr>
        <p:blipFill>
          <a:blip r:embed="rId3" cstate="print">
            <a:alphaModFix amt="85000"/>
            <a:extLst>
              <a:ext uri="{BEBA8EAE-BF5A-486C-A8C5-ECC9F3942E4B}">
                <a14:imgProps xmlns:a14="http://schemas.microsoft.com/office/drawing/2010/main">
                  <a14:imgLayer r:embed="rId4">
                    <a14:imgEffect>
                      <a14:brightnessContrast bright="-8000"/>
                    </a14:imgEffect>
                  </a14:imgLayer>
                </a14:imgProps>
              </a:ext>
              <a:ext uri="{28A0092B-C50C-407E-A947-70E740481C1C}">
                <a14:useLocalDpi xmlns:a14="http://schemas.microsoft.com/office/drawing/2010/main" val="0"/>
              </a:ext>
            </a:extLst>
          </a:blip>
          <a:srcRect l="16667" r="16667"/>
          <a:stretch>
            <a:fillRect/>
          </a:stretch>
        </p:blipFill>
        <p:spPr/>
      </p:pic>
      <p:sp>
        <p:nvSpPr>
          <p:cNvPr id="6" name="文本占位符 5"/>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04</a:t>
            </a:r>
            <a:endParaRPr lang="zh-CN" altLang="en-US" dirty="0">
              <a:solidFill>
                <a:schemeClr val="bg1">
                  <a:alpha val="84000"/>
                </a:schemeClr>
              </a:solidFill>
            </a:endParaRPr>
          </a:p>
        </p:txBody>
      </p:sp>
      <p:sp>
        <p:nvSpPr>
          <p:cNvPr id="7" name="文本占位符 6"/>
          <p:cNvSpPr>
            <a:spLocks noGrp="1"/>
          </p:cNvSpPr>
          <p:nvPr>
            <p:ph type="body" sz="quarter" idx="12"/>
          </p:nvPr>
        </p:nvSpPr>
        <p:spPr>
          <a:xfrm>
            <a:off x="7197557" y="2284554"/>
            <a:ext cx="3574579" cy="922020"/>
          </a:xfrm>
        </p:spPr>
        <p:txBody>
          <a:bodyPr/>
          <a:lstStyle/>
          <a:p>
            <a:r>
              <a:rPr lang="zh-CN" altLang="en-US" dirty="0"/>
              <a:t>最终结论</a:t>
            </a:r>
          </a:p>
        </p:txBody>
      </p:sp>
      <p:sp>
        <p:nvSpPr>
          <p:cNvPr id="8" name="文本占位符 7"/>
          <p:cNvSpPr>
            <a:spLocks noGrp="1"/>
          </p:cNvSpPr>
          <p:nvPr>
            <p:ph type="body" sz="quarter" idx="13"/>
          </p:nvPr>
        </p:nvSpPr>
        <p:spPr>
          <a:xfrm>
            <a:off x="7197557" y="3711707"/>
            <a:ext cx="3574579" cy="423545"/>
          </a:xfrm>
        </p:spPr>
        <p:txBody>
          <a:bodyPr/>
          <a:lstStyle/>
          <a:p>
            <a:r>
              <a:rPr lang="en-US" altLang="zh-CN" dirty="0"/>
              <a:t>Final Conclusion</a:t>
            </a:r>
            <a:endParaRPr lang="zh-CN" altLang="en-US" dirty="0"/>
          </a:p>
        </p:txBody>
      </p:sp>
      <p:sp>
        <p:nvSpPr>
          <p:cNvPr id="12" name="弧形 11"/>
          <p:cNvSpPr/>
          <p:nvPr/>
        </p:nvSpPr>
        <p:spPr>
          <a:xfrm flipH="1" flipV="1">
            <a:off x="-6865019" y="-6845853"/>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dirty="0">
                <a:solidFill>
                  <a:schemeClr val="lt1"/>
                </a:solidFill>
              </a:rPr>
              <a:t>`</a:t>
            </a:r>
            <a:endParaRPr lang="zh-CN" altLang="en-US" dirty="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zh-CN" altLang="en-US" sz="4000" dirty="0"/>
              <a:t>最终结论</a:t>
            </a:r>
          </a:p>
        </p:txBody>
      </p:sp>
      <p:grpSp>
        <p:nvGrpSpPr>
          <p:cNvPr id="31" name="组合 30"/>
          <p:cNvGrpSpPr/>
          <p:nvPr/>
        </p:nvGrpSpPr>
        <p:grpSpPr>
          <a:xfrm>
            <a:off x="983208" y="1414846"/>
            <a:ext cx="10225585" cy="4028308"/>
            <a:chOff x="1091703" y="1326330"/>
            <a:chExt cx="10225585" cy="4028308"/>
          </a:xfrm>
        </p:grpSpPr>
        <p:sp>
          <p:nvSpPr>
            <p:cNvPr id="30" name="矩形 29"/>
            <p:cNvSpPr/>
            <p:nvPr/>
          </p:nvSpPr>
          <p:spPr>
            <a:xfrm>
              <a:off x="1308693" y="1326330"/>
              <a:ext cx="10008595" cy="3851276"/>
            </a:xfrm>
            <a:prstGeom prst="rect">
              <a:avLst/>
            </a:prstGeom>
            <a:solidFill>
              <a:schemeClr val="accent1">
                <a:alpha val="40000"/>
              </a:schemeClr>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 name="矩形 2"/>
            <p:cNvSpPr/>
            <p:nvPr/>
          </p:nvSpPr>
          <p:spPr>
            <a:xfrm>
              <a:off x="1091703" y="1503362"/>
              <a:ext cx="10008595" cy="3851276"/>
            </a:xfrm>
            <a:prstGeom prst="rect">
              <a:avLst/>
            </a:prstGeom>
            <a:solidFill>
              <a:schemeClr val="bg1"/>
            </a:solidFill>
            <a:ln w="222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nvGrpSpPr>
            <p:cNvPr id="26" name="组合 25"/>
            <p:cNvGrpSpPr/>
            <p:nvPr/>
          </p:nvGrpSpPr>
          <p:grpSpPr>
            <a:xfrm>
              <a:off x="1423522" y="1908360"/>
              <a:ext cx="9344957" cy="3129766"/>
              <a:chOff x="1423521" y="1836723"/>
              <a:chExt cx="9344957" cy="3129766"/>
            </a:xfrm>
          </p:grpSpPr>
          <p:sp>
            <p:nvSpPr>
              <p:cNvPr id="4" name="文本框 3"/>
              <p:cNvSpPr txBox="1"/>
              <p:nvPr/>
            </p:nvSpPr>
            <p:spPr>
              <a:xfrm>
                <a:off x="1423521" y="2600970"/>
                <a:ext cx="9344957" cy="2365519"/>
              </a:xfrm>
              <a:prstGeom prst="rect">
                <a:avLst/>
              </a:prstGeom>
              <a:noFill/>
            </p:spPr>
            <p:txBody>
              <a:bodyPr wrap="square" rtlCol="0">
                <a:spAutoFit/>
              </a:bodyPr>
              <a:lstStyle/>
              <a:p>
                <a:pPr algn="just" fontAlgn="auto">
                  <a:lnSpc>
                    <a:spcPct val="125000"/>
                  </a:lnSpc>
                </a:pPr>
                <a:r>
                  <a:rPr lang="zh-CN" sz="2000" dirty="0">
                    <a:latin typeface="+mn-ea"/>
                  </a:rPr>
                  <a:t>由上述得到结果可以发现，对于不同股票取得最大利润所适用的方法不同。同时以</a:t>
                </a:r>
                <a:r>
                  <a:rPr lang="en-US" altLang="zh-CN" sz="2000" dirty="0">
                    <a:solidFill>
                      <a:srgbClr val="FF0000"/>
                    </a:solidFill>
                    <a:latin typeface="+mn-ea"/>
                  </a:rPr>
                  <a:t>KDJ</a:t>
                </a:r>
                <a:r>
                  <a:rPr lang="zh-CN" altLang="en-US" sz="2000" dirty="0">
                    <a:latin typeface="+mn-ea"/>
                  </a:rPr>
                  <a:t>为分析方法的得到最高利润的股票占数较多，说明传统的</a:t>
                </a:r>
                <a:r>
                  <a:rPr lang="en-US" altLang="zh-CN" sz="2000" dirty="0">
                    <a:latin typeface="+mn-ea"/>
                  </a:rPr>
                  <a:t>KDJ</a:t>
                </a:r>
                <a:r>
                  <a:rPr lang="zh-CN" altLang="en-US" sz="2000" dirty="0">
                    <a:latin typeface="+mn-ea"/>
                  </a:rPr>
                  <a:t>方法目前仍然优于新的神经网络方法或者说神经网络拟合的效果没有达到预期效果。五支股票中有四支或多或少存在过亏损，而</a:t>
                </a:r>
                <a:r>
                  <a:rPr lang="zh-CN" altLang="en-US" sz="2000" dirty="0">
                    <a:solidFill>
                      <a:srgbClr val="FF0000"/>
                    </a:solidFill>
                    <a:latin typeface="+mn-ea"/>
                  </a:rPr>
                  <a:t>天地科技</a:t>
                </a:r>
                <a:r>
                  <a:rPr lang="zh-CN" altLang="en-US" sz="2000" dirty="0">
                    <a:latin typeface="+mn-ea"/>
                  </a:rPr>
                  <a:t>在所选用的方法中不存在亏损且存在最高利润</a:t>
                </a:r>
                <a:r>
                  <a:rPr lang="en-US" altLang="zh-CN" sz="2000" dirty="0">
                    <a:solidFill>
                      <a:srgbClr val="FF0000"/>
                    </a:solidFill>
                    <a:latin typeface="+mn-ea"/>
                    <a:sym typeface="+mn-ea"/>
                  </a:rPr>
                  <a:t>594502.4</a:t>
                </a:r>
                <a:r>
                  <a:rPr lang="zh-CN" altLang="en-US" sz="2000" dirty="0">
                    <a:solidFill>
                      <a:schemeClr val="tx1"/>
                    </a:solidFill>
                    <a:latin typeface="+mn-ea"/>
                    <a:sym typeface="+mn-ea"/>
                  </a:rPr>
                  <a:t>元，但</a:t>
                </a:r>
                <a:r>
                  <a:rPr lang="zh-CN" altLang="en-US" sz="2000" dirty="0">
                    <a:solidFill>
                      <a:srgbClr val="FF0000"/>
                    </a:solidFill>
                    <a:latin typeface="+mn-ea"/>
                    <a:sym typeface="+mn-ea"/>
                  </a:rPr>
                  <a:t>中国银行</a:t>
                </a:r>
                <a:r>
                  <a:rPr lang="zh-CN" altLang="en-US" sz="2000" dirty="0">
                    <a:solidFill>
                      <a:schemeClr val="tx1"/>
                    </a:solidFill>
                    <a:latin typeface="+mn-ea"/>
                    <a:sym typeface="+mn-ea"/>
                  </a:rPr>
                  <a:t>全部亏损。因此在选取股票投资时选择天地科技是个比较好的选择。</a:t>
                </a:r>
              </a:p>
            </p:txBody>
          </p:sp>
          <p:cxnSp>
            <p:nvCxnSpPr>
              <p:cNvPr id="24" name="直接连接符 23"/>
              <p:cNvCxnSpPr/>
              <p:nvPr/>
            </p:nvCxnSpPr>
            <p:spPr>
              <a:xfrm>
                <a:off x="1524000" y="2391833"/>
                <a:ext cx="91090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427754" y="1836723"/>
                <a:ext cx="1599079" cy="429895"/>
              </a:xfrm>
              <a:prstGeom prst="rect">
                <a:avLst/>
              </a:prstGeom>
              <a:noFill/>
            </p:spPr>
            <p:txBody>
              <a:bodyPr wrap="square" rtlCol="0">
                <a:spAutoFit/>
              </a:bodyPr>
              <a:lstStyle/>
              <a:p>
                <a:r>
                  <a:rPr lang="zh-CN" altLang="en-US" sz="2200" b="1" dirty="0">
                    <a:latin typeface="+mn-ea"/>
                  </a:rPr>
                  <a:t>炒股小总结</a:t>
                </a:r>
              </a:p>
            </p:txBody>
          </p:sp>
          <p:cxnSp>
            <p:nvCxnSpPr>
              <p:cNvPr id="20" name="直接连接符 19"/>
              <p:cNvCxnSpPr/>
              <p:nvPr/>
            </p:nvCxnSpPr>
            <p:spPr>
              <a:xfrm>
                <a:off x="1524000" y="2391833"/>
                <a:ext cx="1368425" cy="0"/>
              </a:xfrm>
              <a:prstGeom prst="line">
                <a:avLst/>
              </a:prstGeom>
              <a:ln w="50800"/>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4"/>
          </p:nvPr>
        </p:nvPicPr>
        <p:blipFill>
          <a:blip r:embed="rId3" cstate="print">
            <a:alphaModFix amt="85000"/>
            <a:extLst>
              <a:ext uri="{28A0092B-C50C-407E-A947-70E740481C1C}">
                <a14:useLocalDpi xmlns:a14="http://schemas.microsoft.com/office/drawing/2010/main" val="0"/>
              </a:ext>
            </a:extLst>
          </a:blip>
          <a:srcRect t="306" b="306"/>
          <a:stretch>
            <a:fillRect/>
          </a:stretch>
        </p:blipFill>
        <p:spPr>
          <a:noFill/>
        </p:spPr>
      </p:pic>
      <p:sp>
        <p:nvSpPr>
          <p:cNvPr id="6" name="文本占位符 5"/>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05</a:t>
            </a:r>
            <a:endParaRPr lang="zh-CN" altLang="en-US" dirty="0">
              <a:solidFill>
                <a:schemeClr val="bg1">
                  <a:alpha val="84000"/>
                </a:schemeClr>
              </a:solidFill>
            </a:endParaRPr>
          </a:p>
        </p:txBody>
      </p:sp>
      <p:sp>
        <p:nvSpPr>
          <p:cNvPr id="26" name="文本占位符 25"/>
          <p:cNvSpPr>
            <a:spLocks noGrp="1"/>
          </p:cNvSpPr>
          <p:nvPr>
            <p:ph type="body" sz="quarter" idx="12"/>
          </p:nvPr>
        </p:nvSpPr>
        <p:spPr>
          <a:xfrm>
            <a:off x="7197557" y="2284554"/>
            <a:ext cx="3574579" cy="922020"/>
          </a:xfrm>
        </p:spPr>
        <p:txBody>
          <a:bodyPr/>
          <a:lstStyle/>
          <a:p>
            <a:r>
              <a:rPr dirty="0"/>
              <a:t>小组分工</a:t>
            </a:r>
          </a:p>
        </p:txBody>
      </p:sp>
      <p:sp>
        <p:nvSpPr>
          <p:cNvPr id="27" name="文本占位符 26"/>
          <p:cNvSpPr>
            <a:spLocks noGrp="1"/>
          </p:cNvSpPr>
          <p:nvPr>
            <p:ph type="body" sz="quarter" idx="13"/>
          </p:nvPr>
        </p:nvSpPr>
        <p:spPr>
          <a:xfrm>
            <a:off x="7197557" y="3711395"/>
            <a:ext cx="3574579" cy="423545"/>
          </a:xfrm>
        </p:spPr>
        <p:txBody>
          <a:bodyPr/>
          <a:lstStyle/>
          <a:p>
            <a:r>
              <a:rPr dirty="0"/>
              <a:t>Group Division of Labor</a:t>
            </a:r>
          </a:p>
        </p:txBody>
      </p:sp>
      <p:sp>
        <p:nvSpPr>
          <p:cNvPr id="28" name="弧形 27"/>
          <p:cNvSpPr/>
          <p:nvPr/>
        </p:nvSpPr>
        <p:spPr>
          <a:xfrm flipH="1">
            <a:off x="-687617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dirty="0">
                <a:solidFill>
                  <a:schemeClr val="lt1"/>
                </a:solidFill>
              </a:rPr>
              <a:t>`</a:t>
            </a:r>
            <a:endParaRPr lang="zh-CN" altLang="en-US" dirty="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p:cNvSpPr>
            <a:spLocks noGrp="1"/>
          </p:cNvSpPr>
          <p:nvPr>
            <p:ph type="body" sz="quarter" idx="15"/>
          </p:nvPr>
        </p:nvSpPr>
        <p:spPr>
          <a:xfrm>
            <a:off x="566738" y="265113"/>
            <a:ext cx="4837112" cy="427037"/>
          </a:xfrm>
        </p:spPr>
        <p:txBody>
          <a:bodyPr/>
          <a:lstStyle/>
          <a:p>
            <a:pPr marL="0" indent="0">
              <a:buNone/>
            </a:pPr>
            <a:r>
              <a:rPr lang="zh-CN" altLang="en-US" sz="4000" dirty="0"/>
              <a:t>小组分工</a:t>
            </a:r>
          </a:p>
        </p:txBody>
      </p:sp>
      <p:sp>
        <p:nvSpPr>
          <p:cNvPr id="10" name="文本框 9"/>
          <p:cNvSpPr txBox="1"/>
          <p:nvPr/>
        </p:nvSpPr>
        <p:spPr>
          <a:xfrm>
            <a:off x="3661410" y="4319905"/>
            <a:ext cx="2072640" cy="1751965"/>
          </a:xfrm>
          <a:prstGeom prst="rect">
            <a:avLst/>
          </a:prstGeom>
          <a:noFill/>
        </p:spPr>
        <p:txBody>
          <a:bodyPr wrap="square" rtlCol="0">
            <a:spAutoFit/>
          </a:bodyPr>
          <a:lstStyle/>
          <a:p>
            <a:pPr>
              <a:lnSpc>
                <a:spcPct val="120000"/>
              </a:lnSpc>
            </a:pPr>
            <a:r>
              <a:rPr lang="zh-CN" altLang="en-US" dirty="0">
                <a:latin typeface="+mn-ea"/>
              </a:rPr>
              <a:t>负责神经网络搭建、模型训练、程序的汇总运行；负责相关的</a:t>
            </a:r>
            <a:r>
              <a:rPr lang="en-US" altLang="zh-CN" dirty="0">
                <a:latin typeface="+mn-ea"/>
              </a:rPr>
              <a:t>Notebook</a:t>
            </a:r>
            <a:r>
              <a:rPr lang="zh-CN" altLang="en-US" dirty="0">
                <a:latin typeface="+mn-ea"/>
              </a:rPr>
              <a:t>撰写。</a:t>
            </a:r>
          </a:p>
        </p:txBody>
      </p:sp>
      <p:sp>
        <p:nvSpPr>
          <p:cNvPr id="11" name="文本框 10"/>
          <p:cNvSpPr txBox="1"/>
          <p:nvPr/>
        </p:nvSpPr>
        <p:spPr>
          <a:xfrm>
            <a:off x="4225925" y="3921125"/>
            <a:ext cx="944880" cy="398780"/>
          </a:xfrm>
          <a:prstGeom prst="rect">
            <a:avLst/>
          </a:prstGeom>
          <a:noFill/>
        </p:spPr>
        <p:txBody>
          <a:bodyPr wrap="square" rtlCol="0">
            <a:spAutoFit/>
          </a:bodyPr>
          <a:lstStyle/>
          <a:p>
            <a:r>
              <a:rPr lang="zh-CN" altLang="en-US" sz="2000" b="1" dirty="0">
                <a:latin typeface="+mn-ea"/>
              </a:rPr>
              <a:t>帅逸轩</a:t>
            </a:r>
          </a:p>
        </p:txBody>
      </p:sp>
      <p:cxnSp>
        <p:nvCxnSpPr>
          <p:cNvPr id="20" name="直接连接符 19"/>
          <p:cNvCxnSpPr/>
          <p:nvPr/>
        </p:nvCxnSpPr>
        <p:spPr>
          <a:xfrm>
            <a:off x="469814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47602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0247554"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1932965" y="3332746"/>
            <a:ext cx="0" cy="295977"/>
          </a:xfrm>
          <a:prstGeom prst="line">
            <a:avLst/>
          </a:prstGeom>
          <a:ln w="38100" cap="rnd">
            <a:prstDash val="sysDot"/>
            <a:round/>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934720" y="4319905"/>
            <a:ext cx="2248535" cy="1751965"/>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负责数据回测，计算总收益并对多组数据进行对比求最优；负责相关</a:t>
            </a:r>
            <a:r>
              <a:rPr lang="en-US" altLang="zh-CN" dirty="0"/>
              <a:t>Notebook</a:t>
            </a:r>
            <a:r>
              <a:rPr lang="zh-CN" altLang="en-US" dirty="0"/>
              <a:t>撰写。</a:t>
            </a:r>
          </a:p>
        </p:txBody>
      </p:sp>
      <p:sp>
        <p:nvSpPr>
          <p:cNvPr id="36" name="文本框 35"/>
          <p:cNvSpPr txBox="1"/>
          <p:nvPr/>
        </p:nvSpPr>
        <p:spPr>
          <a:xfrm>
            <a:off x="1483360" y="3921125"/>
            <a:ext cx="978535" cy="398780"/>
          </a:xfrm>
          <a:prstGeom prst="rect">
            <a:avLst/>
          </a:prstGeom>
          <a:noFill/>
        </p:spPr>
        <p:txBody>
          <a:bodyPr wrap="square" rtlCol="0">
            <a:spAutoFit/>
          </a:bodyPr>
          <a:lstStyle/>
          <a:p>
            <a:r>
              <a:rPr lang="zh-CN" altLang="en-US" sz="2000" b="1" dirty="0">
                <a:latin typeface="+mn-ea"/>
              </a:rPr>
              <a:t>张从佳</a:t>
            </a:r>
          </a:p>
        </p:txBody>
      </p:sp>
      <p:sp>
        <p:nvSpPr>
          <p:cNvPr id="37" name="文本框 36"/>
          <p:cNvSpPr txBox="1"/>
          <p:nvPr/>
        </p:nvSpPr>
        <p:spPr>
          <a:xfrm>
            <a:off x="6543675" y="4319905"/>
            <a:ext cx="2005330" cy="1751965"/>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负责数据查找、筛选、导入数据并对数据清洗，设置索引；负责撰写</a:t>
            </a:r>
            <a:r>
              <a:rPr lang="en-US" altLang="zh-CN" dirty="0"/>
              <a:t>Readme</a:t>
            </a:r>
            <a:r>
              <a:rPr lang="zh-CN" altLang="en-US" dirty="0"/>
              <a:t>。</a:t>
            </a:r>
          </a:p>
        </p:txBody>
      </p:sp>
      <p:sp>
        <p:nvSpPr>
          <p:cNvPr id="38" name="文本框 37"/>
          <p:cNvSpPr txBox="1"/>
          <p:nvPr/>
        </p:nvSpPr>
        <p:spPr>
          <a:xfrm>
            <a:off x="7115175" y="3921125"/>
            <a:ext cx="720725" cy="398780"/>
          </a:xfrm>
          <a:prstGeom prst="rect">
            <a:avLst/>
          </a:prstGeom>
          <a:noFill/>
        </p:spPr>
        <p:txBody>
          <a:bodyPr wrap="square" rtlCol="0">
            <a:spAutoFit/>
          </a:bodyPr>
          <a:lstStyle/>
          <a:p>
            <a:r>
              <a:rPr lang="zh-CN" altLang="en-US" sz="2000" b="1" dirty="0">
                <a:latin typeface="+mn-ea"/>
              </a:rPr>
              <a:t>陈俊</a:t>
            </a:r>
          </a:p>
        </p:txBody>
      </p:sp>
      <p:sp>
        <p:nvSpPr>
          <p:cNvPr id="39" name="文本框 38"/>
          <p:cNvSpPr txBox="1"/>
          <p:nvPr/>
        </p:nvSpPr>
        <p:spPr>
          <a:xfrm>
            <a:off x="9249410" y="4379595"/>
            <a:ext cx="1995170" cy="1751965"/>
          </a:xfrm>
          <a:prstGeom prst="rect">
            <a:avLst/>
          </a:prstGeom>
          <a:noFill/>
        </p:spPr>
        <p:txBody>
          <a:bodyPr wrap="square" rtlCol="0">
            <a:spAutoFit/>
          </a:bodyPr>
          <a:lstStyle>
            <a:defPPr>
              <a:defRPr lang="zh-CN"/>
            </a:defPPr>
            <a:lvl1pPr>
              <a:lnSpc>
                <a:spcPct val="120000"/>
              </a:lnSpc>
              <a:defRPr>
                <a:latin typeface="+mn-ea"/>
              </a:defRPr>
            </a:lvl1pPr>
          </a:lstStyle>
          <a:p>
            <a:r>
              <a:rPr lang="zh-CN" altLang="en-US" dirty="0"/>
              <a:t>负责数据处理，定义相关变量并进行因子计算且导入表格；负责撰写</a:t>
            </a:r>
            <a:r>
              <a:rPr lang="en-US" altLang="zh-CN" dirty="0"/>
              <a:t>PPT</a:t>
            </a:r>
            <a:r>
              <a:rPr lang="zh-CN" altLang="en-US" dirty="0"/>
              <a:t>。</a:t>
            </a:r>
          </a:p>
        </p:txBody>
      </p:sp>
      <p:sp>
        <p:nvSpPr>
          <p:cNvPr id="40" name="文本框 39"/>
          <p:cNvSpPr txBox="1"/>
          <p:nvPr/>
        </p:nvSpPr>
        <p:spPr>
          <a:xfrm>
            <a:off x="9759950" y="3921125"/>
            <a:ext cx="974725" cy="398780"/>
          </a:xfrm>
          <a:prstGeom prst="rect">
            <a:avLst/>
          </a:prstGeom>
          <a:noFill/>
        </p:spPr>
        <p:txBody>
          <a:bodyPr wrap="square" rtlCol="0">
            <a:spAutoFit/>
          </a:bodyPr>
          <a:lstStyle/>
          <a:p>
            <a:r>
              <a:rPr lang="zh-CN" altLang="en-US" sz="2000" b="1" dirty="0">
                <a:latin typeface="+mn-ea"/>
              </a:rPr>
              <a:t>杨胜龙</a:t>
            </a:r>
          </a:p>
        </p:txBody>
      </p:sp>
      <p:pic>
        <p:nvPicPr>
          <p:cNvPr id="3" name="图片 2"/>
          <p:cNvPicPr>
            <a:picLocks noChangeAspect="1"/>
          </p:cNvPicPr>
          <p:nvPr/>
        </p:nvPicPr>
        <p:blipFill>
          <a:blip r:embed="rId3"/>
          <a:stretch>
            <a:fillRect/>
          </a:stretch>
        </p:blipFill>
        <p:spPr>
          <a:xfrm>
            <a:off x="4039235" y="1711325"/>
            <a:ext cx="1316990" cy="1059180"/>
          </a:xfrm>
          <a:prstGeom prst="rect">
            <a:avLst/>
          </a:prstGeom>
        </p:spPr>
      </p:pic>
      <p:pic>
        <p:nvPicPr>
          <p:cNvPr id="6" name="图片 5"/>
          <p:cNvPicPr>
            <a:picLocks noChangeAspect="1"/>
          </p:cNvPicPr>
          <p:nvPr/>
        </p:nvPicPr>
        <p:blipFill>
          <a:blip r:embed="rId4"/>
          <a:stretch>
            <a:fillRect/>
          </a:stretch>
        </p:blipFill>
        <p:spPr>
          <a:xfrm>
            <a:off x="1417320" y="1545590"/>
            <a:ext cx="1030605" cy="1323975"/>
          </a:xfrm>
          <a:prstGeom prst="rect">
            <a:avLst/>
          </a:prstGeom>
        </p:spPr>
      </p:pic>
      <p:pic>
        <p:nvPicPr>
          <p:cNvPr id="9" name="图片 8"/>
          <p:cNvPicPr>
            <a:picLocks noChangeAspect="1"/>
          </p:cNvPicPr>
          <p:nvPr/>
        </p:nvPicPr>
        <p:blipFill>
          <a:blip r:embed="rId5"/>
          <a:stretch>
            <a:fillRect/>
          </a:stretch>
        </p:blipFill>
        <p:spPr>
          <a:xfrm>
            <a:off x="6875780" y="1631315"/>
            <a:ext cx="1218565" cy="1218565"/>
          </a:xfrm>
          <a:prstGeom prst="rect">
            <a:avLst/>
          </a:prstGeom>
        </p:spPr>
      </p:pic>
      <p:pic>
        <p:nvPicPr>
          <p:cNvPr id="14" name="图片 13"/>
          <p:cNvPicPr>
            <a:picLocks noChangeAspect="1"/>
          </p:cNvPicPr>
          <p:nvPr/>
        </p:nvPicPr>
        <p:blipFill>
          <a:blip r:embed="rId6"/>
          <a:stretch>
            <a:fillRect/>
          </a:stretch>
        </p:blipFill>
        <p:spPr>
          <a:xfrm>
            <a:off x="9701530" y="1631315"/>
            <a:ext cx="1207770" cy="1207770"/>
          </a:xfrm>
          <a:prstGeom prst="rect">
            <a:avLst/>
          </a:prstGeom>
        </p:spPr>
      </p:pic>
      <p:sp>
        <p:nvSpPr>
          <p:cNvPr id="16" name="Freeform 38"/>
          <p:cNvSpPr>
            <a:spLocks noEditPoints="1"/>
          </p:cNvSpPr>
          <p:nvPr/>
        </p:nvSpPr>
        <p:spPr bwMode="auto">
          <a:xfrm>
            <a:off x="1417117" y="1141942"/>
            <a:ext cx="268510" cy="255924"/>
          </a:xfrm>
          <a:custGeom>
            <a:avLst/>
            <a:gdLst>
              <a:gd name="T0" fmla="*/ 64 w 128"/>
              <a:gd name="T1" fmla="*/ 0 h 122"/>
              <a:gd name="T2" fmla="*/ 0 w 128"/>
              <a:gd name="T3" fmla="*/ 64 h 122"/>
              <a:gd name="T4" fmla="*/ 12 w 128"/>
              <a:gd name="T5" fmla="*/ 77 h 122"/>
              <a:gd name="T6" fmla="*/ 64 w 128"/>
              <a:gd name="T7" fmla="*/ 25 h 122"/>
              <a:gd name="T8" fmla="*/ 116 w 128"/>
              <a:gd name="T9" fmla="*/ 77 h 122"/>
              <a:gd name="T10" fmla="*/ 128 w 128"/>
              <a:gd name="T11" fmla="*/ 65 h 122"/>
              <a:gd name="T12" fmla="*/ 64 w 128"/>
              <a:gd name="T13" fmla="*/ 0 h 122"/>
              <a:gd name="T14" fmla="*/ 19 w 128"/>
              <a:gd name="T15" fmla="*/ 80 h 122"/>
              <a:gd name="T16" fmla="*/ 19 w 128"/>
              <a:gd name="T17" fmla="*/ 122 h 122"/>
              <a:gd name="T18" fmla="*/ 51 w 128"/>
              <a:gd name="T19" fmla="*/ 122 h 122"/>
              <a:gd name="T20" fmla="*/ 51 w 128"/>
              <a:gd name="T21" fmla="*/ 84 h 122"/>
              <a:gd name="T22" fmla="*/ 77 w 128"/>
              <a:gd name="T23" fmla="*/ 84 h 122"/>
              <a:gd name="T24" fmla="*/ 77 w 128"/>
              <a:gd name="T25" fmla="*/ 122 h 122"/>
              <a:gd name="T26" fmla="*/ 110 w 128"/>
              <a:gd name="T27" fmla="*/ 122 h 122"/>
              <a:gd name="T28" fmla="*/ 110 w 128"/>
              <a:gd name="T29" fmla="*/ 80 h 122"/>
              <a:gd name="T30" fmla="*/ 64 w 128"/>
              <a:gd name="T31" fmla="*/ 35 h 122"/>
              <a:gd name="T32" fmla="*/ 19 w 128"/>
              <a:gd name="T33" fmla="*/ 8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2">
                <a:moveTo>
                  <a:pt x="64" y="0"/>
                </a:moveTo>
                <a:lnTo>
                  <a:pt x="0" y="64"/>
                </a:lnTo>
                <a:lnTo>
                  <a:pt x="12" y="77"/>
                </a:lnTo>
                <a:lnTo>
                  <a:pt x="64" y="25"/>
                </a:lnTo>
                <a:lnTo>
                  <a:pt x="116" y="77"/>
                </a:lnTo>
                <a:lnTo>
                  <a:pt x="128" y="65"/>
                </a:lnTo>
                <a:lnTo>
                  <a:pt x="64" y="0"/>
                </a:lnTo>
                <a:close/>
                <a:moveTo>
                  <a:pt x="19" y="80"/>
                </a:moveTo>
                <a:lnTo>
                  <a:pt x="19" y="122"/>
                </a:lnTo>
                <a:lnTo>
                  <a:pt x="51" y="122"/>
                </a:lnTo>
                <a:lnTo>
                  <a:pt x="51" y="84"/>
                </a:lnTo>
                <a:lnTo>
                  <a:pt x="77" y="84"/>
                </a:lnTo>
                <a:lnTo>
                  <a:pt x="77" y="122"/>
                </a:lnTo>
                <a:lnTo>
                  <a:pt x="110" y="122"/>
                </a:lnTo>
                <a:lnTo>
                  <a:pt x="110" y="80"/>
                </a:lnTo>
                <a:lnTo>
                  <a:pt x="64" y="35"/>
                </a:lnTo>
                <a:lnTo>
                  <a:pt x="19" y="80"/>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5"/>
          <p:cNvSpPr/>
          <p:nvPr/>
        </p:nvSpPr>
        <p:spPr bwMode="auto">
          <a:xfrm>
            <a:off x="4039542" y="1107547"/>
            <a:ext cx="329629" cy="313284"/>
          </a:xfrm>
          <a:custGeom>
            <a:avLst/>
            <a:gdLst>
              <a:gd name="T0" fmla="*/ 105 w 105"/>
              <a:gd name="T1" fmla="*/ 83 h 99"/>
              <a:gd name="T2" fmla="*/ 93 w 105"/>
              <a:gd name="T3" fmla="*/ 75 h 99"/>
              <a:gd name="T4" fmla="*/ 76 w 105"/>
              <a:gd name="T5" fmla="*/ 69 h 99"/>
              <a:gd name="T6" fmla="*/ 72 w 105"/>
              <a:gd name="T7" fmla="*/ 67 h 99"/>
              <a:gd name="T8" fmla="*/ 67 w 105"/>
              <a:gd name="T9" fmla="*/ 60 h 99"/>
              <a:gd name="T10" fmla="*/ 64 w 105"/>
              <a:gd name="T11" fmla="*/ 59 h 99"/>
              <a:gd name="T12" fmla="*/ 67 w 105"/>
              <a:gd name="T13" fmla="*/ 54 h 99"/>
              <a:gd name="T14" fmla="*/ 68 w 105"/>
              <a:gd name="T15" fmla="*/ 47 h 99"/>
              <a:gd name="T16" fmla="*/ 72 w 105"/>
              <a:gd name="T17" fmla="*/ 44 h 99"/>
              <a:gd name="T18" fmla="*/ 73 w 105"/>
              <a:gd name="T19" fmla="*/ 40 h 99"/>
              <a:gd name="T20" fmla="*/ 73 w 105"/>
              <a:gd name="T21" fmla="*/ 32 h 99"/>
              <a:gd name="T22" fmla="*/ 72 w 105"/>
              <a:gd name="T23" fmla="*/ 29 h 99"/>
              <a:gd name="T24" fmla="*/ 72 w 105"/>
              <a:gd name="T25" fmla="*/ 19 h 99"/>
              <a:gd name="T26" fmla="*/ 71 w 105"/>
              <a:gd name="T27" fmla="*/ 11 h 99"/>
              <a:gd name="T28" fmla="*/ 69 w 105"/>
              <a:gd name="T29" fmla="*/ 7 h 99"/>
              <a:gd name="T30" fmla="*/ 65 w 105"/>
              <a:gd name="T31" fmla="*/ 7 h 99"/>
              <a:gd name="T32" fmla="*/ 63 w 105"/>
              <a:gd name="T33" fmla="*/ 5 h 99"/>
              <a:gd name="T34" fmla="*/ 41 w 105"/>
              <a:gd name="T35" fmla="*/ 5 h 99"/>
              <a:gd name="T36" fmla="*/ 33 w 105"/>
              <a:gd name="T37" fmla="*/ 29 h 99"/>
              <a:gd name="T38" fmla="*/ 32 w 105"/>
              <a:gd name="T39" fmla="*/ 34 h 99"/>
              <a:gd name="T40" fmla="*/ 35 w 105"/>
              <a:gd name="T41" fmla="*/ 45 h 99"/>
              <a:gd name="T42" fmla="*/ 37 w 105"/>
              <a:gd name="T43" fmla="*/ 46 h 99"/>
              <a:gd name="T44" fmla="*/ 38 w 105"/>
              <a:gd name="T45" fmla="*/ 55 h 99"/>
              <a:gd name="T46" fmla="*/ 41 w 105"/>
              <a:gd name="T47" fmla="*/ 59 h 99"/>
              <a:gd name="T48" fmla="*/ 38 w 105"/>
              <a:gd name="T49" fmla="*/ 60 h 99"/>
              <a:gd name="T50" fmla="*/ 34 w 105"/>
              <a:gd name="T51" fmla="*/ 67 h 99"/>
              <a:gd name="T52" fmla="*/ 29 w 105"/>
              <a:gd name="T53" fmla="*/ 69 h 99"/>
              <a:gd name="T54" fmla="*/ 13 w 105"/>
              <a:gd name="T55" fmla="*/ 75 h 99"/>
              <a:gd name="T56" fmla="*/ 1 w 105"/>
              <a:gd name="T57" fmla="*/ 83 h 99"/>
              <a:gd name="T58" fmla="*/ 0 w 105"/>
              <a:gd name="T59" fmla="*/ 99 h 99"/>
              <a:gd name="T60" fmla="*/ 47 w 105"/>
              <a:gd name="T61" fmla="*/ 99 h 99"/>
              <a:gd name="T62" fmla="*/ 50 w 105"/>
              <a:gd name="T63" fmla="*/ 76 h 99"/>
              <a:gd name="T64" fmla="*/ 47 w 105"/>
              <a:gd name="T65" fmla="*/ 70 h 99"/>
              <a:gd name="T66" fmla="*/ 54 w 105"/>
              <a:gd name="T67" fmla="*/ 67 h 99"/>
              <a:gd name="T68" fmla="*/ 59 w 105"/>
              <a:gd name="T69" fmla="*/ 70 h 99"/>
              <a:gd name="T70" fmla="*/ 56 w 105"/>
              <a:gd name="T71" fmla="*/ 76 h 99"/>
              <a:gd name="T72" fmla="*/ 61 w 105"/>
              <a:gd name="T73" fmla="*/ 99 h 99"/>
              <a:gd name="T74" fmla="*/ 105 w 105"/>
              <a:gd name="T75" fmla="*/ 99 h 99"/>
              <a:gd name="T76" fmla="*/ 105 w 105"/>
              <a:gd name="T77"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5" y="60"/>
                  <a:pt x="64" y="59"/>
                </a:cubicBezTo>
                <a:cubicBezTo>
                  <a:pt x="65" y="56"/>
                  <a:pt x="67" y="56"/>
                  <a:pt x="67" y="54"/>
                </a:cubicBezTo>
                <a:cubicBezTo>
                  <a:pt x="68" y="52"/>
                  <a:pt x="67" y="49"/>
                  <a:pt x="68" y="47"/>
                </a:cubicBezTo>
                <a:cubicBezTo>
                  <a:pt x="69" y="45"/>
                  <a:pt x="71" y="45"/>
                  <a:pt x="72" y="44"/>
                </a:cubicBezTo>
                <a:cubicBezTo>
                  <a:pt x="73" y="43"/>
                  <a:pt x="73" y="41"/>
                  <a:pt x="73" y="40"/>
                </a:cubicBezTo>
                <a:cubicBezTo>
                  <a:pt x="74" y="38"/>
                  <a:pt x="74" y="34"/>
                  <a:pt x="73" y="32"/>
                </a:cubicBezTo>
                <a:cubicBezTo>
                  <a:pt x="72" y="31"/>
                  <a:pt x="72" y="31"/>
                  <a:pt x="72" y="29"/>
                </a:cubicBezTo>
                <a:cubicBezTo>
                  <a:pt x="71" y="27"/>
                  <a:pt x="72" y="20"/>
                  <a:pt x="72" y="19"/>
                </a:cubicBezTo>
                <a:cubicBezTo>
                  <a:pt x="72" y="15"/>
                  <a:pt x="72" y="15"/>
                  <a:pt x="71" y="11"/>
                </a:cubicBezTo>
                <a:cubicBezTo>
                  <a:pt x="71"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1" y="32"/>
                  <a:pt x="32" y="34"/>
                </a:cubicBezTo>
                <a:cubicBezTo>
                  <a:pt x="32" y="37"/>
                  <a:pt x="32" y="44"/>
                  <a:pt x="35" y="45"/>
                </a:cubicBezTo>
                <a:cubicBezTo>
                  <a:pt x="35" y="46"/>
                  <a:pt x="37" y="46"/>
                  <a:pt x="37" y="46"/>
                </a:cubicBezTo>
                <a:cubicBezTo>
                  <a:pt x="37" y="49"/>
                  <a:pt x="38" y="52"/>
                  <a:pt x="38" y="55"/>
                </a:cubicBezTo>
                <a:cubicBezTo>
                  <a:pt x="38" y="56"/>
                  <a:pt x="40" y="57"/>
                  <a:pt x="41" y="59"/>
                </a:cubicBezTo>
                <a:cubicBezTo>
                  <a:pt x="38" y="60"/>
                  <a:pt x="38" y="60"/>
                  <a:pt x="38" y="60"/>
                </a:cubicBezTo>
                <a:cubicBezTo>
                  <a:pt x="38" y="62"/>
                  <a:pt x="36" y="66"/>
                  <a:pt x="34" y="67"/>
                </a:cubicBezTo>
                <a:cubicBezTo>
                  <a:pt x="32" y="68"/>
                  <a:pt x="31" y="68"/>
                  <a:pt x="29" y="69"/>
                </a:cubicBezTo>
                <a:cubicBezTo>
                  <a:pt x="24" y="71"/>
                  <a:pt x="18" y="73"/>
                  <a:pt x="13" y="75"/>
                </a:cubicBezTo>
                <a:cubicBezTo>
                  <a:pt x="8" y="78"/>
                  <a:pt x="2" y="78"/>
                  <a:pt x="1" y="83"/>
                </a:cubicBezTo>
                <a:cubicBezTo>
                  <a:pt x="1" y="87"/>
                  <a:pt x="0" y="95"/>
                  <a:pt x="0" y="99"/>
                </a:cubicBezTo>
                <a:cubicBezTo>
                  <a:pt x="47" y="99"/>
                  <a:pt x="47" y="99"/>
                  <a:pt x="47" y="99"/>
                </a:cubicBezTo>
                <a:cubicBezTo>
                  <a:pt x="50" y="76"/>
                  <a:pt x="50" y="76"/>
                  <a:pt x="50" y="76"/>
                </a:cubicBezTo>
                <a:cubicBezTo>
                  <a:pt x="47" y="70"/>
                  <a:pt x="47" y="70"/>
                  <a:pt x="47" y="70"/>
                </a:cubicBezTo>
                <a:cubicBezTo>
                  <a:pt x="54" y="67"/>
                  <a:pt x="54" y="67"/>
                  <a:pt x="54" y="67"/>
                </a:cubicBezTo>
                <a:cubicBezTo>
                  <a:pt x="59" y="70"/>
                  <a:pt x="59" y="70"/>
                  <a:pt x="59" y="70"/>
                </a:cubicBezTo>
                <a:cubicBezTo>
                  <a:pt x="56" y="76"/>
                  <a:pt x="56" y="76"/>
                  <a:pt x="56" y="76"/>
                </a:cubicBezTo>
                <a:cubicBezTo>
                  <a:pt x="61" y="99"/>
                  <a:pt x="61" y="99"/>
                  <a:pt x="61" y="99"/>
                </a:cubicBezTo>
                <a:cubicBezTo>
                  <a:pt x="105" y="99"/>
                  <a:pt x="105" y="99"/>
                  <a:pt x="105" y="99"/>
                </a:cubicBezTo>
                <a:cubicBezTo>
                  <a:pt x="105" y="95"/>
                  <a:pt x="105" y="87"/>
                  <a:pt x="105" y="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45"/>
          <p:cNvSpPr/>
          <p:nvPr/>
        </p:nvSpPr>
        <p:spPr bwMode="auto">
          <a:xfrm>
            <a:off x="9760257" y="1170412"/>
            <a:ext cx="329629" cy="313284"/>
          </a:xfrm>
          <a:custGeom>
            <a:avLst/>
            <a:gdLst>
              <a:gd name="T0" fmla="*/ 105 w 105"/>
              <a:gd name="T1" fmla="*/ 83 h 99"/>
              <a:gd name="T2" fmla="*/ 93 w 105"/>
              <a:gd name="T3" fmla="*/ 75 h 99"/>
              <a:gd name="T4" fmla="*/ 76 w 105"/>
              <a:gd name="T5" fmla="*/ 69 h 99"/>
              <a:gd name="T6" fmla="*/ 72 w 105"/>
              <a:gd name="T7" fmla="*/ 67 h 99"/>
              <a:gd name="T8" fmla="*/ 67 w 105"/>
              <a:gd name="T9" fmla="*/ 60 h 99"/>
              <a:gd name="T10" fmla="*/ 64 w 105"/>
              <a:gd name="T11" fmla="*/ 59 h 99"/>
              <a:gd name="T12" fmla="*/ 67 w 105"/>
              <a:gd name="T13" fmla="*/ 54 h 99"/>
              <a:gd name="T14" fmla="*/ 68 w 105"/>
              <a:gd name="T15" fmla="*/ 47 h 99"/>
              <a:gd name="T16" fmla="*/ 72 w 105"/>
              <a:gd name="T17" fmla="*/ 44 h 99"/>
              <a:gd name="T18" fmla="*/ 73 w 105"/>
              <a:gd name="T19" fmla="*/ 40 h 99"/>
              <a:gd name="T20" fmla="*/ 73 w 105"/>
              <a:gd name="T21" fmla="*/ 32 h 99"/>
              <a:gd name="T22" fmla="*/ 72 w 105"/>
              <a:gd name="T23" fmla="*/ 29 h 99"/>
              <a:gd name="T24" fmla="*/ 72 w 105"/>
              <a:gd name="T25" fmla="*/ 19 h 99"/>
              <a:gd name="T26" fmla="*/ 71 w 105"/>
              <a:gd name="T27" fmla="*/ 11 h 99"/>
              <a:gd name="T28" fmla="*/ 69 w 105"/>
              <a:gd name="T29" fmla="*/ 7 h 99"/>
              <a:gd name="T30" fmla="*/ 65 w 105"/>
              <a:gd name="T31" fmla="*/ 7 h 99"/>
              <a:gd name="T32" fmla="*/ 63 w 105"/>
              <a:gd name="T33" fmla="*/ 5 h 99"/>
              <a:gd name="T34" fmla="*/ 41 w 105"/>
              <a:gd name="T35" fmla="*/ 5 h 99"/>
              <a:gd name="T36" fmla="*/ 33 w 105"/>
              <a:gd name="T37" fmla="*/ 29 h 99"/>
              <a:gd name="T38" fmla="*/ 32 w 105"/>
              <a:gd name="T39" fmla="*/ 34 h 99"/>
              <a:gd name="T40" fmla="*/ 35 w 105"/>
              <a:gd name="T41" fmla="*/ 45 h 99"/>
              <a:gd name="T42" fmla="*/ 37 w 105"/>
              <a:gd name="T43" fmla="*/ 46 h 99"/>
              <a:gd name="T44" fmla="*/ 38 w 105"/>
              <a:gd name="T45" fmla="*/ 55 h 99"/>
              <a:gd name="T46" fmla="*/ 41 w 105"/>
              <a:gd name="T47" fmla="*/ 59 h 99"/>
              <a:gd name="T48" fmla="*/ 38 w 105"/>
              <a:gd name="T49" fmla="*/ 60 h 99"/>
              <a:gd name="T50" fmla="*/ 34 w 105"/>
              <a:gd name="T51" fmla="*/ 67 h 99"/>
              <a:gd name="T52" fmla="*/ 29 w 105"/>
              <a:gd name="T53" fmla="*/ 69 h 99"/>
              <a:gd name="T54" fmla="*/ 13 w 105"/>
              <a:gd name="T55" fmla="*/ 75 h 99"/>
              <a:gd name="T56" fmla="*/ 1 w 105"/>
              <a:gd name="T57" fmla="*/ 83 h 99"/>
              <a:gd name="T58" fmla="*/ 0 w 105"/>
              <a:gd name="T59" fmla="*/ 99 h 99"/>
              <a:gd name="T60" fmla="*/ 47 w 105"/>
              <a:gd name="T61" fmla="*/ 99 h 99"/>
              <a:gd name="T62" fmla="*/ 50 w 105"/>
              <a:gd name="T63" fmla="*/ 76 h 99"/>
              <a:gd name="T64" fmla="*/ 47 w 105"/>
              <a:gd name="T65" fmla="*/ 70 h 99"/>
              <a:gd name="T66" fmla="*/ 54 w 105"/>
              <a:gd name="T67" fmla="*/ 67 h 99"/>
              <a:gd name="T68" fmla="*/ 59 w 105"/>
              <a:gd name="T69" fmla="*/ 70 h 99"/>
              <a:gd name="T70" fmla="*/ 56 w 105"/>
              <a:gd name="T71" fmla="*/ 76 h 99"/>
              <a:gd name="T72" fmla="*/ 61 w 105"/>
              <a:gd name="T73" fmla="*/ 99 h 99"/>
              <a:gd name="T74" fmla="*/ 105 w 105"/>
              <a:gd name="T75" fmla="*/ 99 h 99"/>
              <a:gd name="T76" fmla="*/ 105 w 105"/>
              <a:gd name="T77"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5" y="60"/>
                  <a:pt x="64" y="59"/>
                </a:cubicBezTo>
                <a:cubicBezTo>
                  <a:pt x="65" y="56"/>
                  <a:pt x="67" y="56"/>
                  <a:pt x="67" y="54"/>
                </a:cubicBezTo>
                <a:cubicBezTo>
                  <a:pt x="68" y="52"/>
                  <a:pt x="67" y="49"/>
                  <a:pt x="68" y="47"/>
                </a:cubicBezTo>
                <a:cubicBezTo>
                  <a:pt x="69" y="45"/>
                  <a:pt x="71" y="45"/>
                  <a:pt x="72" y="44"/>
                </a:cubicBezTo>
                <a:cubicBezTo>
                  <a:pt x="73" y="43"/>
                  <a:pt x="73" y="41"/>
                  <a:pt x="73" y="40"/>
                </a:cubicBezTo>
                <a:cubicBezTo>
                  <a:pt x="74" y="38"/>
                  <a:pt x="74" y="34"/>
                  <a:pt x="73" y="32"/>
                </a:cubicBezTo>
                <a:cubicBezTo>
                  <a:pt x="72" y="31"/>
                  <a:pt x="72" y="31"/>
                  <a:pt x="72" y="29"/>
                </a:cubicBezTo>
                <a:cubicBezTo>
                  <a:pt x="71" y="27"/>
                  <a:pt x="72" y="20"/>
                  <a:pt x="72" y="19"/>
                </a:cubicBezTo>
                <a:cubicBezTo>
                  <a:pt x="72" y="15"/>
                  <a:pt x="72" y="15"/>
                  <a:pt x="71" y="11"/>
                </a:cubicBezTo>
                <a:cubicBezTo>
                  <a:pt x="71"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1" y="32"/>
                  <a:pt x="32" y="34"/>
                </a:cubicBezTo>
                <a:cubicBezTo>
                  <a:pt x="32" y="37"/>
                  <a:pt x="32" y="44"/>
                  <a:pt x="35" y="45"/>
                </a:cubicBezTo>
                <a:cubicBezTo>
                  <a:pt x="35" y="46"/>
                  <a:pt x="37" y="46"/>
                  <a:pt x="37" y="46"/>
                </a:cubicBezTo>
                <a:cubicBezTo>
                  <a:pt x="37" y="49"/>
                  <a:pt x="38" y="52"/>
                  <a:pt x="38" y="55"/>
                </a:cubicBezTo>
                <a:cubicBezTo>
                  <a:pt x="38" y="56"/>
                  <a:pt x="40" y="57"/>
                  <a:pt x="41" y="59"/>
                </a:cubicBezTo>
                <a:cubicBezTo>
                  <a:pt x="38" y="60"/>
                  <a:pt x="38" y="60"/>
                  <a:pt x="38" y="60"/>
                </a:cubicBezTo>
                <a:cubicBezTo>
                  <a:pt x="38" y="62"/>
                  <a:pt x="36" y="66"/>
                  <a:pt x="34" y="67"/>
                </a:cubicBezTo>
                <a:cubicBezTo>
                  <a:pt x="32" y="68"/>
                  <a:pt x="31" y="68"/>
                  <a:pt x="29" y="69"/>
                </a:cubicBezTo>
                <a:cubicBezTo>
                  <a:pt x="24" y="71"/>
                  <a:pt x="18" y="73"/>
                  <a:pt x="13" y="75"/>
                </a:cubicBezTo>
                <a:cubicBezTo>
                  <a:pt x="8" y="78"/>
                  <a:pt x="2" y="78"/>
                  <a:pt x="1" y="83"/>
                </a:cubicBezTo>
                <a:cubicBezTo>
                  <a:pt x="1" y="87"/>
                  <a:pt x="0" y="95"/>
                  <a:pt x="0" y="99"/>
                </a:cubicBezTo>
                <a:cubicBezTo>
                  <a:pt x="47" y="99"/>
                  <a:pt x="47" y="99"/>
                  <a:pt x="47" y="99"/>
                </a:cubicBezTo>
                <a:cubicBezTo>
                  <a:pt x="50" y="76"/>
                  <a:pt x="50" y="76"/>
                  <a:pt x="50" y="76"/>
                </a:cubicBezTo>
                <a:cubicBezTo>
                  <a:pt x="47" y="70"/>
                  <a:pt x="47" y="70"/>
                  <a:pt x="47" y="70"/>
                </a:cubicBezTo>
                <a:cubicBezTo>
                  <a:pt x="54" y="67"/>
                  <a:pt x="54" y="67"/>
                  <a:pt x="54" y="67"/>
                </a:cubicBezTo>
                <a:cubicBezTo>
                  <a:pt x="59" y="70"/>
                  <a:pt x="59" y="70"/>
                  <a:pt x="59" y="70"/>
                </a:cubicBezTo>
                <a:cubicBezTo>
                  <a:pt x="56" y="76"/>
                  <a:pt x="56" y="76"/>
                  <a:pt x="56" y="76"/>
                </a:cubicBezTo>
                <a:cubicBezTo>
                  <a:pt x="61" y="99"/>
                  <a:pt x="61" y="99"/>
                  <a:pt x="61" y="99"/>
                </a:cubicBezTo>
                <a:cubicBezTo>
                  <a:pt x="105" y="99"/>
                  <a:pt x="105" y="99"/>
                  <a:pt x="105" y="99"/>
                </a:cubicBezTo>
                <a:cubicBezTo>
                  <a:pt x="105" y="95"/>
                  <a:pt x="105" y="87"/>
                  <a:pt x="105" y="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45"/>
          <p:cNvSpPr/>
          <p:nvPr/>
        </p:nvSpPr>
        <p:spPr bwMode="auto">
          <a:xfrm>
            <a:off x="6876087" y="1170412"/>
            <a:ext cx="329629" cy="313284"/>
          </a:xfrm>
          <a:custGeom>
            <a:avLst/>
            <a:gdLst>
              <a:gd name="T0" fmla="*/ 105 w 105"/>
              <a:gd name="T1" fmla="*/ 83 h 99"/>
              <a:gd name="T2" fmla="*/ 93 w 105"/>
              <a:gd name="T3" fmla="*/ 75 h 99"/>
              <a:gd name="T4" fmla="*/ 76 w 105"/>
              <a:gd name="T5" fmla="*/ 69 h 99"/>
              <a:gd name="T6" fmla="*/ 72 w 105"/>
              <a:gd name="T7" fmla="*/ 67 h 99"/>
              <a:gd name="T8" fmla="*/ 67 w 105"/>
              <a:gd name="T9" fmla="*/ 60 h 99"/>
              <a:gd name="T10" fmla="*/ 64 w 105"/>
              <a:gd name="T11" fmla="*/ 59 h 99"/>
              <a:gd name="T12" fmla="*/ 67 w 105"/>
              <a:gd name="T13" fmla="*/ 54 h 99"/>
              <a:gd name="T14" fmla="*/ 68 w 105"/>
              <a:gd name="T15" fmla="*/ 47 h 99"/>
              <a:gd name="T16" fmla="*/ 72 w 105"/>
              <a:gd name="T17" fmla="*/ 44 h 99"/>
              <a:gd name="T18" fmla="*/ 73 w 105"/>
              <a:gd name="T19" fmla="*/ 40 h 99"/>
              <a:gd name="T20" fmla="*/ 73 w 105"/>
              <a:gd name="T21" fmla="*/ 32 h 99"/>
              <a:gd name="T22" fmla="*/ 72 w 105"/>
              <a:gd name="T23" fmla="*/ 29 h 99"/>
              <a:gd name="T24" fmla="*/ 72 w 105"/>
              <a:gd name="T25" fmla="*/ 19 h 99"/>
              <a:gd name="T26" fmla="*/ 71 w 105"/>
              <a:gd name="T27" fmla="*/ 11 h 99"/>
              <a:gd name="T28" fmla="*/ 69 w 105"/>
              <a:gd name="T29" fmla="*/ 7 h 99"/>
              <a:gd name="T30" fmla="*/ 65 w 105"/>
              <a:gd name="T31" fmla="*/ 7 h 99"/>
              <a:gd name="T32" fmla="*/ 63 w 105"/>
              <a:gd name="T33" fmla="*/ 5 h 99"/>
              <a:gd name="T34" fmla="*/ 41 w 105"/>
              <a:gd name="T35" fmla="*/ 5 h 99"/>
              <a:gd name="T36" fmla="*/ 33 w 105"/>
              <a:gd name="T37" fmla="*/ 29 h 99"/>
              <a:gd name="T38" fmla="*/ 32 w 105"/>
              <a:gd name="T39" fmla="*/ 34 h 99"/>
              <a:gd name="T40" fmla="*/ 35 w 105"/>
              <a:gd name="T41" fmla="*/ 45 h 99"/>
              <a:gd name="T42" fmla="*/ 37 w 105"/>
              <a:gd name="T43" fmla="*/ 46 h 99"/>
              <a:gd name="T44" fmla="*/ 38 w 105"/>
              <a:gd name="T45" fmla="*/ 55 h 99"/>
              <a:gd name="T46" fmla="*/ 41 w 105"/>
              <a:gd name="T47" fmla="*/ 59 h 99"/>
              <a:gd name="T48" fmla="*/ 38 w 105"/>
              <a:gd name="T49" fmla="*/ 60 h 99"/>
              <a:gd name="T50" fmla="*/ 34 w 105"/>
              <a:gd name="T51" fmla="*/ 67 h 99"/>
              <a:gd name="T52" fmla="*/ 29 w 105"/>
              <a:gd name="T53" fmla="*/ 69 h 99"/>
              <a:gd name="T54" fmla="*/ 13 w 105"/>
              <a:gd name="T55" fmla="*/ 75 h 99"/>
              <a:gd name="T56" fmla="*/ 1 w 105"/>
              <a:gd name="T57" fmla="*/ 83 h 99"/>
              <a:gd name="T58" fmla="*/ 0 w 105"/>
              <a:gd name="T59" fmla="*/ 99 h 99"/>
              <a:gd name="T60" fmla="*/ 47 w 105"/>
              <a:gd name="T61" fmla="*/ 99 h 99"/>
              <a:gd name="T62" fmla="*/ 50 w 105"/>
              <a:gd name="T63" fmla="*/ 76 h 99"/>
              <a:gd name="T64" fmla="*/ 47 w 105"/>
              <a:gd name="T65" fmla="*/ 70 h 99"/>
              <a:gd name="T66" fmla="*/ 54 w 105"/>
              <a:gd name="T67" fmla="*/ 67 h 99"/>
              <a:gd name="T68" fmla="*/ 59 w 105"/>
              <a:gd name="T69" fmla="*/ 70 h 99"/>
              <a:gd name="T70" fmla="*/ 56 w 105"/>
              <a:gd name="T71" fmla="*/ 76 h 99"/>
              <a:gd name="T72" fmla="*/ 61 w 105"/>
              <a:gd name="T73" fmla="*/ 99 h 99"/>
              <a:gd name="T74" fmla="*/ 105 w 105"/>
              <a:gd name="T75" fmla="*/ 99 h 99"/>
              <a:gd name="T76" fmla="*/ 105 w 105"/>
              <a:gd name="T77"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5" h="99">
                <a:moveTo>
                  <a:pt x="105" y="83"/>
                </a:moveTo>
                <a:cubicBezTo>
                  <a:pt x="103" y="78"/>
                  <a:pt x="98" y="78"/>
                  <a:pt x="93" y="75"/>
                </a:cubicBezTo>
                <a:cubicBezTo>
                  <a:pt x="88" y="73"/>
                  <a:pt x="82" y="71"/>
                  <a:pt x="76" y="69"/>
                </a:cubicBezTo>
                <a:cubicBezTo>
                  <a:pt x="75" y="68"/>
                  <a:pt x="73" y="68"/>
                  <a:pt x="72" y="67"/>
                </a:cubicBezTo>
                <a:cubicBezTo>
                  <a:pt x="70" y="66"/>
                  <a:pt x="68" y="62"/>
                  <a:pt x="67" y="60"/>
                </a:cubicBezTo>
                <a:cubicBezTo>
                  <a:pt x="66" y="60"/>
                  <a:pt x="65" y="60"/>
                  <a:pt x="64" y="59"/>
                </a:cubicBezTo>
                <a:cubicBezTo>
                  <a:pt x="65" y="56"/>
                  <a:pt x="67" y="56"/>
                  <a:pt x="67" y="54"/>
                </a:cubicBezTo>
                <a:cubicBezTo>
                  <a:pt x="68" y="52"/>
                  <a:pt x="67" y="49"/>
                  <a:pt x="68" y="47"/>
                </a:cubicBezTo>
                <a:cubicBezTo>
                  <a:pt x="69" y="45"/>
                  <a:pt x="71" y="45"/>
                  <a:pt x="72" y="44"/>
                </a:cubicBezTo>
                <a:cubicBezTo>
                  <a:pt x="73" y="43"/>
                  <a:pt x="73" y="41"/>
                  <a:pt x="73" y="40"/>
                </a:cubicBezTo>
                <a:cubicBezTo>
                  <a:pt x="74" y="38"/>
                  <a:pt x="74" y="34"/>
                  <a:pt x="73" y="32"/>
                </a:cubicBezTo>
                <a:cubicBezTo>
                  <a:pt x="72" y="31"/>
                  <a:pt x="72" y="31"/>
                  <a:pt x="72" y="29"/>
                </a:cubicBezTo>
                <a:cubicBezTo>
                  <a:pt x="71" y="27"/>
                  <a:pt x="72" y="20"/>
                  <a:pt x="72" y="19"/>
                </a:cubicBezTo>
                <a:cubicBezTo>
                  <a:pt x="72" y="15"/>
                  <a:pt x="72" y="15"/>
                  <a:pt x="71" y="11"/>
                </a:cubicBezTo>
                <a:cubicBezTo>
                  <a:pt x="71" y="11"/>
                  <a:pt x="70" y="8"/>
                  <a:pt x="69" y="7"/>
                </a:cubicBezTo>
                <a:cubicBezTo>
                  <a:pt x="65" y="7"/>
                  <a:pt x="65" y="7"/>
                  <a:pt x="65" y="7"/>
                </a:cubicBezTo>
                <a:cubicBezTo>
                  <a:pt x="63" y="5"/>
                  <a:pt x="63" y="5"/>
                  <a:pt x="63" y="5"/>
                </a:cubicBezTo>
                <a:cubicBezTo>
                  <a:pt x="55" y="0"/>
                  <a:pt x="46" y="3"/>
                  <a:pt x="41" y="5"/>
                </a:cubicBezTo>
                <a:cubicBezTo>
                  <a:pt x="34" y="7"/>
                  <a:pt x="30" y="14"/>
                  <a:pt x="33" y="29"/>
                </a:cubicBezTo>
                <a:cubicBezTo>
                  <a:pt x="33" y="31"/>
                  <a:pt x="31" y="32"/>
                  <a:pt x="32" y="34"/>
                </a:cubicBezTo>
                <a:cubicBezTo>
                  <a:pt x="32" y="37"/>
                  <a:pt x="32" y="44"/>
                  <a:pt x="35" y="45"/>
                </a:cubicBezTo>
                <a:cubicBezTo>
                  <a:pt x="35" y="46"/>
                  <a:pt x="37" y="46"/>
                  <a:pt x="37" y="46"/>
                </a:cubicBezTo>
                <a:cubicBezTo>
                  <a:pt x="37" y="49"/>
                  <a:pt x="38" y="52"/>
                  <a:pt x="38" y="55"/>
                </a:cubicBezTo>
                <a:cubicBezTo>
                  <a:pt x="38" y="56"/>
                  <a:pt x="40" y="57"/>
                  <a:pt x="41" y="59"/>
                </a:cubicBezTo>
                <a:cubicBezTo>
                  <a:pt x="38" y="60"/>
                  <a:pt x="38" y="60"/>
                  <a:pt x="38" y="60"/>
                </a:cubicBezTo>
                <a:cubicBezTo>
                  <a:pt x="38" y="62"/>
                  <a:pt x="36" y="66"/>
                  <a:pt x="34" y="67"/>
                </a:cubicBezTo>
                <a:cubicBezTo>
                  <a:pt x="32" y="68"/>
                  <a:pt x="31" y="68"/>
                  <a:pt x="29" y="69"/>
                </a:cubicBezTo>
                <a:cubicBezTo>
                  <a:pt x="24" y="71"/>
                  <a:pt x="18" y="73"/>
                  <a:pt x="13" y="75"/>
                </a:cubicBezTo>
                <a:cubicBezTo>
                  <a:pt x="8" y="78"/>
                  <a:pt x="2" y="78"/>
                  <a:pt x="1" y="83"/>
                </a:cubicBezTo>
                <a:cubicBezTo>
                  <a:pt x="1" y="87"/>
                  <a:pt x="0" y="95"/>
                  <a:pt x="0" y="99"/>
                </a:cubicBezTo>
                <a:cubicBezTo>
                  <a:pt x="47" y="99"/>
                  <a:pt x="47" y="99"/>
                  <a:pt x="47" y="99"/>
                </a:cubicBezTo>
                <a:cubicBezTo>
                  <a:pt x="50" y="76"/>
                  <a:pt x="50" y="76"/>
                  <a:pt x="50" y="76"/>
                </a:cubicBezTo>
                <a:cubicBezTo>
                  <a:pt x="47" y="70"/>
                  <a:pt x="47" y="70"/>
                  <a:pt x="47" y="70"/>
                </a:cubicBezTo>
                <a:cubicBezTo>
                  <a:pt x="54" y="67"/>
                  <a:pt x="54" y="67"/>
                  <a:pt x="54" y="67"/>
                </a:cubicBezTo>
                <a:cubicBezTo>
                  <a:pt x="59" y="70"/>
                  <a:pt x="59" y="70"/>
                  <a:pt x="59" y="70"/>
                </a:cubicBezTo>
                <a:cubicBezTo>
                  <a:pt x="56" y="76"/>
                  <a:pt x="56" y="76"/>
                  <a:pt x="56" y="76"/>
                </a:cubicBezTo>
                <a:cubicBezTo>
                  <a:pt x="61" y="99"/>
                  <a:pt x="61" y="99"/>
                  <a:pt x="61" y="99"/>
                </a:cubicBezTo>
                <a:cubicBezTo>
                  <a:pt x="105" y="99"/>
                  <a:pt x="105" y="99"/>
                  <a:pt x="105" y="99"/>
                </a:cubicBezTo>
                <a:cubicBezTo>
                  <a:pt x="105" y="95"/>
                  <a:pt x="105" y="87"/>
                  <a:pt x="105" y="83"/>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文本框 21"/>
          <p:cNvSpPr txBox="1"/>
          <p:nvPr/>
        </p:nvSpPr>
        <p:spPr>
          <a:xfrm>
            <a:off x="1685925" y="1115060"/>
            <a:ext cx="1024255" cy="460375"/>
          </a:xfrm>
          <a:prstGeom prst="rect">
            <a:avLst/>
          </a:prstGeom>
          <a:noFill/>
        </p:spPr>
        <p:txBody>
          <a:bodyPr wrap="square" rtlCol="0">
            <a:spAutoFit/>
          </a:bodyPr>
          <a:lstStyle/>
          <a:p>
            <a:pPr algn="l"/>
            <a:r>
              <a:rPr lang="en-US" altLang="zh-CN" sz="2400" dirty="0">
                <a:solidFill>
                  <a:srgbClr val="FF0000"/>
                </a:solidFill>
                <a:latin typeface="+mn-ea"/>
              </a:rPr>
              <a:t> </a:t>
            </a:r>
            <a:r>
              <a:rPr lang="zh-CN" altLang="en-US" sz="2400" b="1" dirty="0">
                <a:solidFill>
                  <a:srgbClr val="FF0000"/>
                </a:solidFill>
                <a:latin typeface="+mn-ea"/>
              </a:rPr>
              <a:t>组长</a:t>
            </a:r>
          </a:p>
        </p:txBody>
      </p:sp>
      <p:sp>
        <p:nvSpPr>
          <p:cNvPr id="25" name="文本框 24"/>
          <p:cNvSpPr txBox="1"/>
          <p:nvPr/>
        </p:nvSpPr>
        <p:spPr>
          <a:xfrm>
            <a:off x="4543425" y="1106805"/>
            <a:ext cx="932815" cy="460375"/>
          </a:xfrm>
          <a:prstGeom prst="rect">
            <a:avLst/>
          </a:prstGeom>
          <a:noFill/>
        </p:spPr>
        <p:txBody>
          <a:bodyPr wrap="square" rtlCol="0">
            <a:spAutoFit/>
          </a:bodyPr>
          <a:lstStyle/>
          <a:p>
            <a:pPr algn="l"/>
            <a:r>
              <a:rPr lang="zh-CN" altLang="en-US" sz="2400" dirty="0">
                <a:latin typeface="+mn-ea"/>
              </a:rPr>
              <a:t>组员</a:t>
            </a:r>
          </a:p>
        </p:txBody>
      </p:sp>
      <p:sp>
        <p:nvSpPr>
          <p:cNvPr id="26" name="文本框 25"/>
          <p:cNvSpPr txBox="1"/>
          <p:nvPr/>
        </p:nvSpPr>
        <p:spPr>
          <a:xfrm>
            <a:off x="7473950" y="1141730"/>
            <a:ext cx="1075055" cy="460375"/>
          </a:xfrm>
          <a:prstGeom prst="rect">
            <a:avLst/>
          </a:prstGeom>
          <a:noFill/>
        </p:spPr>
        <p:txBody>
          <a:bodyPr wrap="square" rtlCol="0">
            <a:spAutoFit/>
          </a:bodyPr>
          <a:lstStyle/>
          <a:p>
            <a:pPr algn="l"/>
            <a:r>
              <a:rPr lang="zh-CN" altLang="en-US" sz="2400" dirty="0">
                <a:latin typeface="+mn-ea"/>
              </a:rPr>
              <a:t>组员</a:t>
            </a:r>
          </a:p>
        </p:txBody>
      </p:sp>
      <p:sp>
        <p:nvSpPr>
          <p:cNvPr id="27" name="文本框 26"/>
          <p:cNvSpPr txBox="1"/>
          <p:nvPr/>
        </p:nvSpPr>
        <p:spPr>
          <a:xfrm>
            <a:off x="10247630" y="1115060"/>
            <a:ext cx="1054735" cy="460375"/>
          </a:xfrm>
          <a:prstGeom prst="rect">
            <a:avLst/>
          </a:prstGeom>
          <a:noFill/>
        </p:spPr>
        <p:txBody>
          <a:bodyPr wrap="square" rtlCol="0">
            <a:spAutoFit/>
          </a:bodyPr>
          <a:lstStyle/>
          <a:p>
            <a:pPr algn="l"/>
            <a:r>
              <a:rPr lang="zh-CN" altLang="en-US" sz="2400" dirty="0">
                <a:latin typeface="+mn-ea"/>
              </a:rPr>
              <a:t>组员</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20365" r="20365"/>
          <a:stretch>
            <a:fillRect/>
          </a:stretch>
        </p:blipFill>
        <p:spPr/>
      </p:pic>
      <p:sp>
        <p:nvSpPr>
          <p:cNvPr id="8" name="文本占位符 7"/>
          <p:cNvSpPr>
            <a:spLocks noGrp="1"/>
          </p:cNvSpPr>
          <p:nvPr>
            <p:ph type="body" sz="quarter" idx="11"/>
          </p:nvPr>
        </p:nvSpPr>
        <p:spPr/>
        <p:txBody>
          <a:bodyPr/>
          <a:lstStyle/>
          <a:p>
            <a:r>
              <a:rPr lang="zh-CN" altLang="en-US" dirty="0"/>
              <a:t>感谢老师的</a:t>
            </a:r>
            <a:endParaRPr lang="en-US" altLang="zh-CN" dirty="0"/>
          </a:p>
          <a:p>
            <a:r>
              <a:rPr lang="zh-CN" altLang="en-US" dirty="0">
                <a:solidFill>
                  <a:schemeClr val="accent1"/>
                </a:solidFill>
              </a:rPr>
              <a:t>悉心指导</a:t>
            </a:r>
          </a:p>
        </p:txBody>
      </p:sp>
      <p:sp>
        <p:nvSpPr>
          <p:cNvPr id="9" name="文本占位符 8"/>
          <p:cNvSpPr>
            <a:spLocks noGrp="1"/>
          </p:cNvSpPr>
          <p:nvPr>
            <p:ph type="body" sz="quarter" idx="12"/>
          </p:nvPr>
        </p:nvSpPr>
        <p:spPr/>
        <p:txBody>
          <a:bodyPr/>
          <a:lstStyle/>
          <a:p>
            <a:pPr marL="0" indent="0">
              <a:buNone/>
            </a:pPr>
            <a:r>
              <a:rPr lang="en-US" altLang="zh-CN" dirty="0"/>
              <a:t>Thanks To The Teacher's Careful Guidance</a:t>
            </a:r>
          </a:p>
          <a:p>
            <a:endParaRPr lang="zh-CN" altLang="en-US" dirty="0"/>
          </a:p>
        </p:txBody>
      </p:sp>
      <p:sp>
        <p:nvSpPr>
          <p:cNvPr id="6" name="文本占位符 5"/>
          <p:cNvSpPr>
            <a:spLocks noGrp="1"/>
          </p:cNvSpPr>
          <p:nvPr>
            <p:ph type="body" sz="quarter" idx="13"/>
          </p:nvPr>
        </p:nvSpPr>
        <p:spPr>
          <a:xfrm>
            <a:off x="2043364" y="4326218"/>
            <a:ext cx="1132906" cy="307777"/>
          </a:xfrm>
        </p:spPr>
        <p:txBody>
          <a:bodyPr/>
          <a:lstStyle/>
          <a:p>
            <a:r>
              <a:rPr lang="zh-CN" altLang="en-US" dirty="0"/>
              <a:t>帅逸轩</a:t>
            </a:r>
          </a:p>
        </p:txBody>
      </p:sp>
      <p:sp>
        <p:nvSpPr>
          <p:cNvPr id="7" name="文本占位符 6"/>
          <p:cNvSpPr>
            <a:spLocks noGrp="1"/>
          </p:cNvSpPr>
          <p:nvPr>
            <p:ph type="body" sz="quarter" idx="14"/>
          </p:nvPr>
        </p:nvSpPr>
        <p:spPr/>
        <p:txBody>
          <a:bodyPr/>
          <a:lstStyle/>
          <a:p>
            <a:r>
              <a:rPr lang="zh-CN" altLang="en-US" dirty="0"/>
              <a:t>郑玮</a:t>
            </a:r>
          </a:p>
        </p:txBody>
      </p:sp>
      <p:sp>
        <p:nvSpPr>
          <p:cNvPr id="15" name="任意多边形: 形状 14"/>
          <p:cNvSpPr/>
          <p:nvPr/>
        </p:nvSpPr>
        <p:spPr>
          <a:xfrm>
            <a:off x="6510646" y="27038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1" fmla="*/ 1816108 w 1828808"/>
              <a:gd name="connsiteY0-2" fmla="*/ 0 h 6337300"/>
              <a:gd name="connsiteX1-3" fmla="*/ 8 w 1828808"/>
              <a:gd name="connsiteY1-4" fmla="*/ 3162300 h 6337300"/>
              <a:gd name="connsiteX2-5" fmla="*/ 1828808 w 1828808"/>
              <a:gd name="connsiteY2-6" fmla="*/ 6337300 h 6337300"/>
              <a:gd name="connsiteX0-7" fmla="*/ 1816108 w 1828808"/>
              <a:gd name="connsiteY0-8" fmla="*/ 0 h 6337300"/>
              <a:gd name="connsiteX1-9" fmla="*/ 8 w 1828808"/>
              <a:gd name="connsiteY1-10" fmla="*/ 3162300 h 6337300"/>
              <a:gd name="connsiteX2-11" fmla="*/ 1828808 w 1828808"/>
              <a:gd name="connsiteY2-12" fmla="*/ 6337300 h 6337300"/>
              <a:gd name="connsiteX0-13" fmla="*/ 1816107 w 1828807"/>
              <a:gd name="connsiteY0-14" fmla="*/ 0 h 6337300"/>
              <a:gd name="connsiteX1-15" fmla="*/ 7 w 1828807"/>
              <a:gd name="connsiteY1-16" fmla="*/ 3162300 h 6337300"/>
              <a:gd name="connsiteX2-17" fmla="*/ 1828807 w 1828807"/>
              <a:gd name="connsiteY2-18" fmla="*/ 6337300 h 6337300"/>
              <a:gd name="connsiteX0-19" fmla="*/ 1816107 w 1828807"/>
              <a:gd name="connsiteY0-20" fmla="*/ 0 h 6337300"/>
              <a:gd name="connsiteX1-21" fmla="*/ 7 w 1828807"/>
              <a:gd name="connsiteY1-22" fmla="*/ 3162300 h 6337300"/>
              <a:gd name="connsiteX2-23" fmla="*/ 1828807 w 1828807"/>
              <a:gd name="connsiteY2-24" fmla="*/ 6337300 h 6337300"/>
              <a:gd name="connsiteX0-25" fmla="*/ 1816107 w 1828807"/>
              <a:gd name="connsiteY0-26" fmla="*/ 0 h 6337300"/>
              <a:gd name="connsiteX1-27" fmla="*/ 7 w 1828807"/>
              <a:gd name="connsiteY1-28" fmla="*/ 3162300 h 6337300"/>
              <a:gd name="connsiteX2-29" fmla="*/ 1828807 w 1828807"/>
              <a:gd name="connsiteY2-30" fmla="*/ 6337300 h 6337300"/>
            </a:gdLst>
            <a:ahLst/>
            <a:cxnLst>
              <a:cxn ang="0">
                <a:pos x="connsiteX0-1" y="connsiteY0-2"/>
              </a:cxn>
              <a:cxn ang="0">
                <a:pos x="connsiteX1-3" y="connsiteY1-4"/>
              </a:cxn>
              <a:cxn ang="0">
                <a:pos x="connsiteX2-5" y="connsiteY2-6"/>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2043430" y="4782820"/>
            <a:ext cx="1267460" cy="368300"/>
          </a:xfrm>
          <a:prstGeom prst="rect">
            <a:avLst/>
          </a:prstGeom>
          <a:noFill/>
        </p:spPr>
        <p:txBody>
          <a:bodyPr wrap="square" rtlCol="0">
            <a:spAutoFit/>
          </a:bodyPr>
          <a:lstStyle/>
          <a:p>
            <a:pPr algn="l"/>
            <a:r>
              <a:rPr lang="zh-CN" altLang="en-US" dirty="0">
                <a:latin typeface="+mn-ea"/>
              </a:rPr>
              <a:t>张从佳</a:t>
            </a:r>
          </a:p>
        </p:txBody>
      </p:sp>
      <p:sp>
        <p:nvSpPr>
          <p:cNvPr id="10" name="文本框 9">
            <a:extLst>
              <a:ext uri="{FF2B5EF4-FFF2-40B4-BE49-F238E27FC236}">
                <a16:creationId xmlns:a16="http://schemas.microsoft.com/office/drawing/2014/main" id="{E035B03D-58DF-47DF-BEF4-BD17D5005280}"/>
              </a:ext>
            </a:extLst>
          </p:cNvPr>
          <p:cNvSpPr txBox="1"/>
          <p:nvPr/>
        </p:nvSpPr>
        <p:spPr>
          <a:xfrm>
            <a:off x="2017964" y="5323440"/>
            <a:ext cx="3137397" cy="369332"/>
          </a:xfrm>
          <a:prstGeom prst="rect">
            <a:avLst/>
          </a:prstGeom>
          <a:noFill/>
        </p:spPr>
        <p:txBody>
          <a:bodyPr wrap="none" rtlCol="0">
            <a:spAutoFit/>
          </a:bodyPr>
          <a:lstStyle/>
          <a:p>
            <a:pPr algn="l"/>
            <a:r>
              <a:rPr lang="zh-CN" altLang="en-US" dirty="0">
                <a:latin typeface="+mn-ea"/>
              </a:rPr>
              <a:t>陈俊  杨胜龙  帅逸轩  张从佳</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61" name="图片占位符 160"/>
          <p:cNvPicPr>
            <a:picLocks noGrp="1" noChangeAspect="1"/>
          </p:cNvPicPr>
          <p:nvPr>
            <p:ph type="pic" sz="quarter" idx="14"/>
          </p:nvPr>
        </p:nvPicPr>
        <p:blipFill>
          <a:blip r:embed="rId3" cstate="print">
            <a:alphaModFix amt="85000"/>
            <a:extLst>
              <a:ext uri="{28A0092B-C50C-407E-A947-70E740481C1C}">
                <a14:useLocalDpi xmlns:a14="http://schemas.microsoft.com/office/drawing/2010/main" val="0"/>
              </a:ext>
            </a:extLst>
          </a:blip>
          <a:srcRect l="12500" r="12500"/>
          <a:stretch>
            <a:fillRect/>
          </a:stretch>
        </p:blipFill>
        <p:spPr>
          <a:xfrm>
            <a:off x="5656409" y="322405"/>
            <a:ext cx="6540686" cy="6540688"/>
          </a:xfrm>
        </p:spPr>
      </p:pic>
      <p:sp>
        <p:nvSpPr>
          <p:cNvPr id="8" name="文本占位符 7"/>
          <p:cNvSpPr>
            <a:spLocks noGrp="1"/>
          </p:cNvSpPr>
          <p:nvPr>
            <p:ph type="body" sz="quarter" idx="11"/>
          </p:nvPr>
        </p:nvSpPr>
        <p:spPr/>
        <p:txBody>
          <a:bodyPr/>
          <a:lstStyle/>
          <a:p>
            <a:r>
              <a:rPr lang="en-US" altLang="zh-CN" dirty="0">
                <a:solidFill>
                  <a:schemeClr val="bg1">
                    <a:alpha val="84000"/>
                  </a:schemeClr>
                </a:solidFill>
              </a:rPr>
              <a:t>01</a:t>
            </a:r>
            <a:endParaRPr lang="zh-CN" altLang="en-US" dirty="0">
              <a:solidFill>
                <a:schemeClr val="bg1">
                  <a:alpha val="84000"/>
                </a:schemeClr>
              </a:solidFill>
            </a:endParaRPr>
          </a:p>
        </p:txBody>
      </p:sp>
      <p:sp>
        <p:nvSpPr>
          <p:cNvPr id="18" name="文本占位符 17"/>
          <p:cNvSpPr>
            <a:spLocks noGrp="1"/>
          </p:cNvSpPr>
          <p:nvPr>
            <p:ph type="body" sz="quarter" idx="12"/>
          </p:nvPr>
        </p:nvSpPr>
        <p:spPr>
          <a:xfrm>
            <a:off x="1296778" y="2278356"/>
            <a:ext cx="3574579" cy="922020"/>
          </a:xfrm>
        </p:spPr>
        <p:txBody>
          <a:bodyPr/>
          <a:lstStyle/>
          <a:p>
            <a:r>
              <a:rPr dirty="0">
                <a:sym typeface="+mn-ea"/>
              </a:rPr>
              <a:t>数据来源</a:t>
            </a:r>
            <a:endParaRPr lang="zh-CN" altLang="en-US" dirty="0"/>
          </a:p>
        </p:txBody>
      </p:sp>
      <p:sp>
        <p:nvSpPr>
          <p:cNvPr id="19" name="文本占位符 18"/>
          <p:cNvSpPr>
            <a:spLocks noGrp="1"/>
          </p:cNvSpPr>
          <p:nvPr>
            <p:ph type="body" sz="quarter" idx="13"/>
          </p:nvPr>
        </p:nvSpPr>
        <p:spPr>
          <a:xfrm>
            <a:off x="1296778" y="3712453"/>
            <a:ext cx="3574579" cy="423545"/>
          </a:xfrm>
        </p:spPr>
        <p:txBody>
          <a:bodyPr/>
          <a:lstStyle/>
          <a:p>
            <a:r>
              <a:rPr lang="en-US" altLang="zh-CN" dirty="0"/>
              <a:t>Data Sources</a:t>
            </a:r>
            <a:endParaRPr lang="zh-CN" altLang="en-US" dirty="0"/>
          </a:p>
        </p:txBody>
      </p:sp>
      <p:grpSp>
        <p:nvGrpSpPr>
          <p:cNvPr id="133" name="组合 132"/>
          <p:cNvGrpSpPr/>
          <p:nvPr/>
        </p:nvGrpSpPr>
        <p:grpSpPr>
          <a:xfrm>
            <a:off x="660400" y="338593"/>
            <a:ext cx="1378010" cy="690656"/>
            <a:chOff x="1585727" y="453077"/>
            <a:chExt cx="374706" cy="187802"/>
          </a:xfrm>
          <a:solidFill>
            <a:schemeClr val="accent1"/>
          </a:solidFill>
        </p:grpSpPr>
        <p:sp>
          <p:nvSpPr>
            <p:cNvPr id="134" name="îśliďe"/>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9" name="弧形 148"/>
          <p:cNvSpPr/>
          <p:nvPr/>
        </p:nvSpPr>
        <p:spPr>
          <a:xfrm>
            <a:off x="533400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dirty="0">
                <a:solidFill>
                  <a:schemeClr val="lt1"/>
                </a:solidFill>
              </a:rPr>
              <a:t>`</a:t>
            </a:r>
            <a:endParaRPr lang="zh-CN" altLang="en-US"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128" name="表格 127"/>
          <p:cNvGraphicFramePr>
            <a:graphicFrameLocks noGrp="1"/>
          </p:cNvGraphicFramePr>
          <p:nvPr>
            <p:custDataLst>
              <p:tags r:id="rId1"/>
            </p:custDataLst>
          </p:nvPr>
        </p:nvGraphicFramePr>
        <p:xfrm>
          <a:off x="767080" y="1473200"/>
          <a:ext cx="10657840" cy="4619625"/>
        </p:xfrm>
        <a:graphic>
          <a:graphicData uri="http://schemas.openxmlformats.org/drawingml/2006/table">
            <a:tbl>
              <a:tblPr firstRow="1" bandRow="1">
                <a:tableStyleId>{5C22544A-7EE6-4342-B048-85BDC9FD1C3A}</a:tableStyleId>
              </a:tblPr>
              <a:tblGrid>
                <a:gridCol w="2131568">
                  <a:extLst>
                    <a:ext uri="{9D8B030D-6E8A-4147-A177-3AD203B41FA5}">
                      <a16:colId xmlns:a16="http://schemas.microsoft.com/office/drawing/2014/main" val="20000"/>
                    </a:ext>
                  </a:extLst>
                </a:gridCol>
                <a:gridCol w="2131568">
                  <a:extLst>
                    <a:ext uri="{9D8B030D-6E8A-4147-A177-3AD203B41FA5}">
                      <a16:colId xmlns:a16="http://schemas.microsoft.com/office/drawing/2014/main" val="20001"/>
                    </a:ext>
                  </a:extLst>
                </a:gridCol>
                <a:gridCol w="2131568">
                  <a:extLst>
                    <a:ext uri="{9D8B030D-6E8A-4147-A177-3AD203B41FA5}">
                      <a16:colId xmlns:a16="http://schemas.microsoft.com/office/drawing/2014/main" val="20002"/>
                    </a:ext>
                  </a:extLst>
                </a:gridCol>
                <a:gridCol w="2131568">
                  <a:extLst>
                    <a:ext uri="{9D8B030D-6E8A-4147-A177-3AD203B41FA5}">
                      <a16:colId xmlns:a16="http://schemas.microsoft.com/office/drawing/2014/main" val="20003"/>
                    </a:ext>
                  </a:extLst>
                </a:gridCol>
                <a:gridCol w="2131568">
                  <a:extLst>
                    <a:ext uri="{9D8B030D-6E8A-4147-A177-3AD203B41FA5}">
                      <a16:colId xmlns:a16="http://schemas.microsoft.com/office/drawing/2014/main" val="20004"/>
                    </a:ext>
                  </a:extLst>
                </a:gridCol>
              </a:tblGrid>
              <a:tr h="711835">
                <a:tc>
                  <a:txBody>
                    <a:bodyPr/>
                    <a:lstStyle/>
                    <a:p>
                      <a:pPr algn="ctr"/>
                      <a:endParaRPr lang="zh-CN" altLang="en-US" sz="2000" b="1" dirty="0">
                        <a:solidFill>
                          <a:schemeClr val="tx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zh-CN" altLang="en-US" sz="2000" dirty="0">
                          <a:solidFill>
                            <a:schemeClr val="tx1"/>
                          </a:solidFill>
                          <a:latin typeface="+mn-ea"/>
                          <a:ea typeface="+mn-ea"/>
                        </a:rPr>
                        <a:t>股票代码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solidFill>
                          <a:latin typeface="+mn-ea"/>
                          <a:ea typeface="+mn-ea"/>
                        </a:rPr>
                        <a:t>发行日期</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solidFill>
                          <a:latin typeface="+mn-ea"/>
                          <a:ea typeface="+mn-ea"/>
                        </a:rPr>
                        <a:t>截止日期</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000" dirty="0">
                          <a:solidFill>
                            <a:schemeClr val="tx1"/>
                          </a:solidFill>
                          <a:latin typeface="+mn-ea"/>
                          <a:ea typeface="+mn-ea"/>
                        </a:rPr>
                        <a:t>数据总量</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834390">
                <a:tc>
                  <a:txBody>
                    <a:bodyPr/>
                    <a:lstStyle/>
                    <a:p>
                      <a:pPr algn="ctr"/>
                      <a:r>
                        <a:rPr lang="zh-CN" altLang="en-US" sz="2000" b="1" dirty="0">
                          <a:latin typeface="+mn-ea"/>
                          <a:sym typeface="+mn-ea"/>
                        </a:rPr>
                        <a:t>东风汽车</a:t>
                      </a:r>
                      <a:endParaRPr lang="zh-CN" altLang="en-US" sz="2000" b="1"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sh600006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1999/07/27</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2020/8/18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4999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44550">
                <a:tc>
                  <a:txBody>
                    <a:bodyPr/>
                    <a:lstStyle/>
                    <a:p>
                      <a:pPr algn="ctr">
                        <a:buNone/>
                      </a:pPr>
                      <a:r>
                        <a:rPr lang="zh-CN" altLang="en-US" sz="2000" b="1" dirty="0"/>
                        <a:t>中国石化</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sh600028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2001/08/08</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sz="1800" dirty="0">
                          <a:latin typeface="+mn-ea"/>
                          <a:sym typeface="+mn-ea"/>
                        </a:rPr>
                        <a:t>2020/8/18</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4567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4385">
                <a:tc>
                  <a:txBody>
                    <a:bodyPr/>
                    <a:lstStyle/>
                    <a:p>
                      <a:pPr algn="ctr"/>
                      <a:r>
                        <a:rPr lang="zh-CN" altLang="en-US" sz="2000" b="1" dirty="0"/>
                        <a:t>贵州茅台</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sh600519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2001/08/27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mn-ea"/>
                          <a:sym typeface="+mn-ea"/>
                        </a:rPr>
                        <a:t>2020/8/18</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4533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12470">
                <a:tc>
                  <a:txBody>
                    <a:bodyPr/>
                    <a:lstStyle/>
                    <a:p>
                      <a:pPr algn="ctr"/>
                      <a:r>
                        <a:rPr lang="zh-CN" altLang="en-US" sz="2000" b="1" dirty="0"/>
                        <a:t>天地科技</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sh600582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2002/05/15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mn-ea"/>
                          <a:sym typeface="+mn-ea"/>
                        </a:rPr>
                        <a:t>2020/8/18</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4331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21995">
                <a:tc>
                  <a:txBody>
                    <a:bodyPr/>
                    <a:lstStyle/>
                    <a:p>
                      <a:pPr algn="ctr">
                        <a:buNone/>
                      </a:pPr>
                      <a:r>
                        <a:rPr lang="zh-CN" altLang="en-US" sz="2000" b="1" dirty="0"/>
                        <a:t>中国银行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buNone/>
                      </a:pPr>
                      <a:r>
                        <a:rPr lang="en-US" altLang="zh-CN" dirty="0">
                          <a:latin typeface="+mn-ea"/>
                          <a:ea typeface="+mn-ea"/>
                        </a:rPr>
                        <a:t>sh601988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2006/07/15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dirty="0">
                          <a:latin typeface="+mn-ea"/>
                          <a:sym typeface="+mn-ea"/>
                        </a:rPr>
                        <a:t>2020/8/18</a:t>
                      </a:r>
                      <a:endParaRPr lang="zh-CN" altLang="en-US" dirty="0">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latin typeface="+mn-ea"/>
                          <a:ea typeface="+mn-ea"/>
                        </a:rPr>
                        <a:t>3423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grpSp>
        <p:nvGrpSpPr>
          <p:cNvPr id="136" name="组合 135"/>
          <p:cNvGrpSpPr/>
          <p:nvPr/>
        </p:nvGrpSpPr>
        <p:grpSpPr>
          <a:xfrm>
            <a:off x="4690939" y="788218"/>
            <a:ext cx="2810122" cy="584647"/>
            <a:chOff x="4620585" y="888004"/>
            <a:chExt cx="2810122" cy="584647"/>
          </a:xfrm>
        </p:grpSpPr>
        <p:sp>
          <p:nvSpPr>
            <p:cNvPr id="133" name="文本框 132"/>
            <p:cNvSpPr txBox="1"/>
            <p:nvPr/>
          </p:nvSpPr>
          <p:spPr>
            <a:xfrm>
              <a:off x="4760810" y="888004"/>
              <a:ext cx="2528703" cy="583565"/>
            </a:xfrm>
            <a:prstGeom prst="rect">
              <a:avLst/>
            </a:prstGeom>
            <a:noFill/>
          </p:spPr>
          <p:txBody>
            <a:bodyPr wrap="square" rtlCol="0">
              <a:spAutoFit/>
            </a:bodyPr>
            <a:lstStyle/>
            <a:p>
              <a:pPr algn="ctr"/>
              <a:r>
                <a:rPr lang="zh-CN" altLang="en-US" sz="3200" b="1" dirty="0">
                  <a:latin typeface="+mn-ea"/>
                </a:rPr>
                <a:t>股票信息</a:t>
              </a:r>
              <a:endParaRPr lang="en-US" altLang="zh-CN" sz="3200" b="1" dirty="0">
                <a:latin typeface="+mn-ea"/>
              </a:endParaRPr>
            </a:p>
          </p:txBody>
        </p:sp>
        <p:sp>
          <p:nvSpPr>
            <p:cNvPr id="134" name="椭圆 133"/>
            <p:cNvSpPr/>
            <p:nvPr/>
          </p:nvSpPr>
          <p:spPr>
            <a:xfrm>
              <a:off x="4620585" y="1330524"/>
              <a:ext cx="140709" cy="1407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椭圆 134"/>
            <p:cNvSpPr/>
            <p:nvPr/>
          </p:nvSpPr>
          <p:spPr>
            <a:xfrm>
              <a:off x="7289029" y="1329105"/>
              <a:ext cx="141678" cy="143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7" name="文本占位符 116"/>
          <p:cNvSpPr>
            <a:spLocks noGrp="1"/>
          </p:cNvSpPr>
          <p:nvPr>
            <p:ph type="body" sz="quarter" idx="12"/>
          </p:nvPr>
        </p:nvSpPr>
        <p:spPr/>
        <p:txBody>
          <a:bodyPr/>
          <a:lstStyle/>
          <a:p>
            <a:pPr marL="0" indent="0">
              <a:buNone/>
            </a:pPr>
            <a:r>
              <a:rPr lang="zh-CN" altLang="en-US" sz="4000" dirty="0"/>
              <a:t>数据来源</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占位符 7"/>
          <p:cNvPicPr>
            <a:picLocks noGrp="1" noChangeAspect="1"/>
          </p:cNvPicPr>
          <p:nvPr>
            <p:ph type="pic" sz="quarter" idx="14"/>
          </p:nvPr>
        </p:nvPicPr>
        <p:blipFill>
          <a:blip r:embed="rId3" cstate="print">
            <a:alphaModFix amt="85000"/>
            <a:extLst>
              <a:ext uri="{28A0092B-C50C-407E-A947-70E740481C1C}">
                <a14:useLocalDpi xmlns:a14="http://schemas.microsoft.com/office/drawing/2010/main" val="0"/>
              </a:ext>
            </a:extLst>
          </a:blip>
          <a:srcRect t="306" b="306"/>
          <a:stretch>
            <a:fillRect/>
          </a:stretch>
        </p:blipFill>
        <p:spPr>
          <a:noFill/>
        </p:spPr>
      </p:pic>
      <p:sp>
        <p:nvSpPr>
          <p:cNvPr id="6" name="文本占位符 5"/>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02</a:t>
            </a:r>
            <a:endParaRPr lang="zh-CN" altLang="en-US" dirty="0">
              <a:solidFill>
                <a:schemeClr val="bg1">
                  <a:alpha val="84000"/>
                </a:schemeClr>
              </a:solidFill>
            </a:endParaRPr>
          </a:p>
        </p:txBody>
      </p:sp>
      <p:sp>
        <p:nvSpPr>
          <p:cNvPr id="26" name="文本占位符 25"/>
          <p:cNvSpPr>
            <a:spLocks noGrp="1"/>
          </p:cNvSpPr>
          <p:nvPr>
            <p:ph type="body" sz="quarter" idx="12"/>
          </p:nvPr>
        </p:nvSpPr>
        <p:spPr>
          <a:xfrm>
            <a:off x="7197557" y="2284554"/>
            <a:ext cx="3574579" cy="922020"/>
          </a:xfrm>
        </p:spPr>
        <p:txBody>
          <a:bodyPr/>
          <a:lstStyle/>
          <a:p>
            <a:r>
              <a:rPr lang="zh-CN" altLang="en-US" dirty="0"/>
              <a:t>程序运行</a:t>
            </a:r>
          </a:p>
        </p:txBody>
      </p:sp>
      <p:sp>
        <p:nvSpPr>
          <p:cNvPr id="27" name="文本占位符 26"/>
          <p:cNvSpPr>
            <a:spLocks noGrp="1"/>
          </p:cNvSpPr>
          <p:nvPr>
            <p:ph type="body" sz="quarter" idx="13"/>
          </p:nvPr>
        </p:nvSpPr>
        <p:spPr>
          <a:xfrm>
            <a:off x="7197557" y="3711395"/>
            <a:ext cx="3574579" cy="423545"/>
          </a:xfrm>
        </p:spPr>
        <p:txBody>
          <a:bodyPr/>
          <a:lstStyle/>
          <a:p>
            <a:r>
              <a:rPr dirty="0"/>
              <a:t>Program Run</a:t>
            </a:r>
          </a:p>
        </p:txBody>
      </p:sp>
      <p:sp>
        <p:nvSpPr>
          <p:cNvPr id="28" name="弧形 27"/>
          <p:cNvSpPr/>
          <p:nvPr/>
        </p:nvSpPr>
        <p:spPr>
          <a:xfrm flipH="1">
            <a:off x="-6876170" y="0"/>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dirty="0">
                <a:solidFill>
                  <a:schemeClr val="lt1"/>
                </a:solidFill>
              </a:rPr>
              <a:t>`</a:t>
            </a:r>
            <a:endParaRPr lang="zh-CN" altLang="en-US"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252730" y="234950"/>
            <a:ext cx="2311400" cy="486410"/>
          </a:xfrm>
        </p:spPr>
        <p:txBody>
          <a:bodyPr/>
          <a:lstStyle/>
          <a:p>
            <a:pPr marL="0" indent="0">
              <a:buNone/>
            </a:pPr>
            <a:r>
              <a:rPr lang="zh-CN" altLang="en-US" sz="4000" dirty="0"/>
              <a:t>思维导图</a:t>
            </a: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85584" y="-8330072"/>
            <a:ext cx="7900416" cy="5900928"/>
          </a:xfrm>
          <a:prstGeom prst="rect">
            <a:avLst/>
          </a:prstGeom>
        </p:spPr>
      </p:pic>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313587" y="11255394"/>
            <a:ext cx="7900416" cy="5900928"/>
          </a:xfrm>
          <a:prstGeom prst="rect">
            <a:avLst/>
          </a:prstGeom>
        </p:spPr>
      </p:pic>
      <p:pic>
        <p:nvPicPr>
          <p:cNvPr id="3" name="图片 2" descr="股票数据量化分析"/>
          <p:cNvPicPr>
            <a:picLocks noChangeAspect="1"/>
          </p:cNvPicPr>
          <p:nvPr/>
        </p:nvPicPr>
        <p:blipFill>
          <a:blip r:embed="rId5"/>
          <a:stretch>
            <a:fillRect/>
          </a:stretch>
        </p:blipFill>
        <p:spPr>
          <a:xfrm>
            <a:off x="2714625" y="0"/>
            <a:ext cx="6720205" cy="62617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1" name="图片占位符 30"/>
          <p:cNvPicPr>
            <a:picLocks noGrp="1" noChangeAspect="1"/>
          </p:cNvPicPr>
          <p:nvPr>
            <p:ph type="pic" sz="quarter" idx="14"/>
          </p:nvPr>
        </p:nvPicPr>
        <p:blipFill>
          <a:blip r:embed="rId3" cstate="print">
            <a:alphaModFix amt="85000"/>
            <a:extLst>
              <a:ext uri="{28A0092B-C50C-407E-A947-70E740481C1C}">
                <a14:useLocalDpi xmlns:a14="http://schemas.microsoft.com/office/drawing/2010/main" val="0"/>
              </a:ext>
            </a:extLst>
          </a:blip>
          <a:srcRect l="22678" r="22678"/>
          <a:stretch>
            <a:fillRect/>
          </a:stretch>
        </p:blipFill>
        <p:spPr/>
      </p:pic>
      <p:sp>
        <p:nvSpPr>
          <p:cNvPr id="6" name="文本占位符 5"/>
          <p:cNvSpPr>
            <a:spLocks noGrp="1"/>
          </p:cNvSpPr>
          <p:nvPr>
            <p:ph type="body" sz="quarter" idx="11"/>
          </p:nvPr>
        </p:nvSpPr>
        <p:spPr>
          <a:noFill/>
        </p:spPr>
        <p:txBody>
          <a:bodyPr wrap="none" lIns="0" rIns="0" rtlCol="0">
            <a:noAutofit/>
          </a:bodyPr>
          <a:lstStyle/>
          <a:p>
            <a:r>
              <a:rPr lang="en-US" altLang="zh-CN" dirty="0">
                <a:solidFill>
                  <a:schemeClr val="bg1">
                    <a:alpha val="84000"/>
                  </a:schemeClr>
                </a:solidFill>
              </a:rPr>
              <a:t>03</a:t>
            </a:r>
            <a:endParaRPr lang="zh-CN" altLang="en-US" dirty="0">
              <a:solidFill>
                <a:schemeClr val="bg1">
                  <a:alpha val="84000"/>
                </a:schemeClr>
              </a:solidFill>
            </a:endParaRPr>
          </a:p>
        </p:txBody>
      </p:sp>
      <p:sp>
        <p:nvSpPr>
          <p:cNvPr id="7" name="文本占位符 6"/>
          <p:cNvSpPr>
            <a:spLocks noGrp="1"/>
          </p:cNvSpPr>
          <p:nvPr>
            <p:ph type="body" sz="quarter" idx="12"/>
          </p:nvPr>
        </p:nvSpPr>
        <p:spPr>
          <a:xfrm>
            <a:off x="1296778" y="2284554"/>
            <a:ext cx="3574579" cy="922020"/>
          </a:xfrm>
        </p:spPr>
        <p:txBody>
          <a:bodyPr/>
          <a:lstStyle/>
          <a:p>
            <a:r>
              <a:rPr lang="zh-CN" altLang="en-US" dirty="0"/>
              <a:t>结果分析</a:t>
            </a:r>
          </a:p>
        </p:txBody>
      </p:sp>
      <p:sp>
        <p:nvSpPr>
          <p:cNvPr id="8" name="文本占位符 7"/>
          <p:cNvSpPr>
            <a:spLocks noGrp="1"/>
          </p:cNvSpPr>
          <p:nvPr>
            <p:ph type="body" sz="quarter" idx="13"/>
          </p:nvPr>
        </p:nvSpPr>
        <p:spPr/>
        <p:txBody>
          <a:bodyPr/>
          <a:lstStyle/>
          <a:p>
            <a:r>
              <a:rPr lang="en-US" altLang="zh-CN" dirty="0"/>
              <a:t>Conclusion Analysis</a:t>
            </a:r>
            <a:endParaRPr lang="zh-CN" altLang="en-US" dirty="0"/>
          </a:p>
        </p:txBody>
      </p:sp>
      <p:sp>
        <p:nvSpPr>
          <p:cNvPr id="12" name="弧形 11"/>
          <p:cNvSpPr/>
          <p:nvPr/>
        </p:nvSpPr>
        <p:spPr>
          <a:xfrm flipV="1">
            <a:off x="5384800" y="-6885502"/>
            <a:ext cx="13714800" cy="13714800"/>
          </a:xfrm>
          <a:prstGeom prst="arc">
            <a:avLst>
              <a:gd name="adj1" fmla="val 11667376"/>
              <a:gd name="adj2" fmla="val 14369924"/>
            </a:avLst>
          </a:prstGeom>
          <a:noFill/>
          <a:ln w="38100" cap="rnd">
            <a:solidFill>
              <a:schemeClr val="accent1"/>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r>
              <a:rPr lang="en-US" altLang="zh-CN" dirty="0">
                <a:solidFill>
                  <a:schemeClr val="lt1"/>
                </a:solidFill>
              </a:rPr>
              <a:t>`</a:t>
            </a:r>
            <a:endParaRPr lang="zh-CN" altLang="en-US" dirty="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zh-CN" altLang="en-US" sz="4000" dirty="0"/>
              <a:t>神经网络训练结果</a:t>
            </a:r>
          </a:p>
        </p:txBody>
      </p:sp>
      <p:pic>
        <p:nvPicPr>
          <p:cNvPr id="80" name="图片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63" y="1841959"/>
            <a:ext cx="5959711" cy="3174082"/>
          </a:xfrm>
          <a:prstGeom prst="rect">
            <a:avLst/>
          </a:prstGeom>
        </p:spPr>
      </p:pic>
      <p:pic>
        <p:nvPicPr>
          <p:cNvPr id="90" name="图片 8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154" y="1623526"/>
            <a:ext cx="5139446" cy="3610948"/>
          </a:xfrm>
          <a:prstGeom prst="rect">
            <a:avLst/>
          </a:prstGeom>
        </p:spPr>
      </p:pic>
      <p:sp>
        <p:nvSpPr>
          <p:cNvPr id="3" name="文本框 2"/>
          <p:cNvSpPr txBox="1"/>
          <p:nvPr/>
        </p:nvSpPr>
        <p:spPr>
          <a:xfrm>
            <a:off x="660400" y="763905"/>
            <a:ext cx="3752850" cy="368300"/>
          </a:xfrm>
          <a:prstGeom prst="rect">
            <a:avLst/>
          </a:prstGeom>
          <a:noFill/>
        </p:spPr>
        <p:txBody>
          <a:bodyPr wrap="square" rtlCol="0">
            <a:spAutoFit/>
          </a:bodyPr>
          <a:lstStyle/>
          <a:p>
            <a:pPr algn="l"/>
            <a:r>
              <a:rPr lang="zh-CN" altLang="en-US" dirty="0">
                <a:latin typeface="+mn-ea"/>
              </a:rPr>
              <a:t>此处只展示拟合得最好的一组数据</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80EAA5D-36B4-4528-BB4D-74A0092486DC}"/>
              </a:ext>
            </a:extLst>
          </p:cNvPr>
          <p:cNvSpPr>
            <a:spLocks noGrp="1"/>
          </p:cNvSpPr>
          <p:nvPr>
            <p:ph type="body" sz="quarter" idx="12"/>
          </p:nvPr>
        </p:nvSpPr>
        <p:spPr/>
        <p:txBody>
          <a:bodyPr/>
          <a:lstStyle/>
          <a:p>
            <a:r>
              <a:rPr lang="zh-CN" altLang="en-US" dirty="0"/>
              <a:t>回测分析的基本假设</a:t>
            </a:r>
          </a:p>
        </p:txBody>
      </p:sp>
      <p:sp>
        <p:nvSpPr>
          <p:cNvPr id="3" name="矩形: 圆角 2">
            <a:extLst>
              <a:ext uri="{FF2B5EF4-FFF2-40B4-BE49-F238E27FC236}">
                <a16:creationId xmlns:a16="http://schemas.microsoft.com/office/drawing/2014/main" id="{B84A9F00-F552-4885-B427-A99E7A178019}"/>
              </a:ext>
            </a:extLst>
          </p:cNvPr>
          <p:cNvSpPr/>
          <p:nvPr/>
        </p:nvSpPr>
        <p:spPr>
          <a:xfrm>
            <a:off x="3858409" y="1071956"/>
            <a:ext cx="4475181" cy="7960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初始资金为</a:t>
            </a:r>
            <a:r>
              <a:rPr lang="en-US" altLang="zh-CN" b="1" dirty="0">
                <a:latin typeface="+mn-ea"/>
              </a:rPr>
              <a:t>100</a:t>
            </a:r>
            <a:r>
              <a:rPr lang="zh-CN" altLang="en-US" b="1" dirty="0">
                <a:latin typeface="+mn-ea"/>
              </a:rPr>
              <a:t>万元</a:t>
            </a:r>
          </a:p>
        </p:txBody>
      </p:sp>
      <p:sp>
        <p:nvSpPr>
          <p:cNvPr id="4" name="矩形: 圆角 3">
            <a:extLst>
              <a:ext uri="{FF2B5EF4-FFF2-40B4-BE49-F238E27FC236}">
                <a16:creationId xmlns:a16="http://schemas.microsoft.com/office/drawing/2014/main" id="{E3A8E5F0-7F1C-414D-A414-D5FE10F23671}"/>
              </a:ext>
            </a:extLst>
          </p:cNvPr>
          <p:cNvSpPr/>
          <p:nvPr/>
        </p:nvSpPr>
        <p:spPr>
          <a:xfrm>
            <a:off x="3858409" y="2338518"/>
            <a:ext cx="4475181" cy="7960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分析时间：</a:t>
            </a:r>
            <a:r>
              <a:rPr lang="en-US" altLang="zh-CN" b="1" dirty="0">
                <a:latin typeface="+mn-ea"/>
              </a:rPr>
              <a:t>2019.8 – 2020.8</a:t>
            </a:r>
            <a:endParaRPr lang="zh-CN" altLang="en-US" b="1" dirty="0">
              <a:latin typeface="+mn-ea"/>
            </a:endParaRPr>
          </a:p>
        </p:txBody>
      </p:sp>
      <p:sp>
        <p:nvSpPr>
          <p:cNvPr id="5" name="矩形: 圆角 4">
            <a:extLst>
              <a:ext uri="{FF2B5EF4-FFF2-40B4-BE49-F238E27FC236}">
                <a16:creationId xmlns:a16="http://schemas.microsoft.com/office/drawing/2014/main" id="{7D854CAC-F62C-469C-BF87-65D8F98C689F}"/>
              </a:ext>
            </a:extLst>
          </p:cNvPr>
          <p:cNvSpPr/>
          <p:nvPr/>
        </p:nvSpPr>
        <p:spPr>
          <a:xfrm>
            <a:off x="3858409" y="3605080"/>
            <a:ext cx="4475181" cy="7960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不会连续买进或者卖出</a:t>
            </a:r>
          </a:p>
        </p:txBody>
      </p:sp>
      <p:sp>
        <p:nvSpPr>
          <p:cNvPr id="6" name="矩形: 圆角 5">
            <a:extLst>
              <a:ext uri="{FF2B5EF4-FFF2-40B4-BE49-F238E27FC236}">
                <a16:creationId xmlns:a16="http://schemas.microsoft.com/office/drawing/2014/main" id="{81C1CAC0-08C1-4348-B35C-0A9C2CD196EC}"/>
              </a:ext>
            </a:extLst>
          </p:cNvPr>
          <p:cNvSpPr/>
          <p:nvPr/>
        </p:nvSpPr>
        <p:spPr>
          <a:xfrm>
            <a:off x="3858409" y="4871643"/>
            <a:ext cx="4475181" cy="79606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n-ea"/>
              </a:rPr>
              <a:t>股票或期货的数量没有限制</a:t>
            </a:r>
          </a:p>
        </p:txBody>
      </p:sp>
    </p:spTree>
    <p:extLst>
      <p:ext uri="{BB962C8B-B14F-4D97-AF65-F5344CB8AC3E}">
        <p14:creationId xmlns:p14="http://schemas.microsoft.com/office/powerpoint/2010/main" val="6483782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be8845c-678f-4746-8fcc-764cc7b187c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6802f7c-21a2-49fa-b1b3-fea95d8a2db8}"/>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112</TotalTime>
  <Words>1517</Words>
  <Application>Microsoft Office PowerPoint</Application>
  <PresentationFormat>宽屏</PresentationFormat>
  <Paragraphs>264</Paragraphs>
  <Slides>26</Slides>
  <Notes>19</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26</vt:i4>
      </vt:variant>
    </vt:vector>
  </HeadingPairs>
  <TitlesOfParts>
    <vt:vector size="36" baseType="lpstr">
      <vt:lpstr>等线</vt:lpstr>
      <vt:lpstr>宋体</vt:lpstr>
      <vt:lpstr>微软雅黑</vt:lpstr>
      <vt:lpstr>Arial</vt:lpstr>
      <vt:lpstr>Calibri</vt:lpstr>
      <vt:lpstr>Century Gothic</vt:lpstr>
      <vt:lpstr>Segoe UI</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天边的晚霞</cp:lastModifiedBy>
  <cp:revision>685</cp:revision>
  <dcterms:created xsi:type="dcterms:W3CDTF">2018-12-23T08:46:00Z</dcterms:created>
  <dcterms:modified xsi:type="dcterms:W3CDTF">2020-08-21T04:26:14Z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KSOProductBuildVer">
    <vt:lpwstr>2052-11.1.0.9912</vt:lpwstr>
  </property>
</Properties>
</file>